
<file path=[Content_Types].xml><?xml version="1.0" encoding="utf-8"?>
<Types xmlns="http://schemas.openxmlformats.org/package/2006/content-types">
  <Default ContentType="model/gltf.binary" Extension="glb"/>
  <Default ContentType="image/jpeg" Extension="jpeg"/>
  <Default ContentType="image/jpeg" Extension="jpg"/>
  <Default ContentType="image/png" Extension="png"/>
  <Default ContentType="application/vnd.openxmlformats-package.relationships+xml" Extension="rels"/>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package.core-properties+xml" PartName="/docProps/core.xml"/>
  <Override ContentType="application/vnd.openxmlformats-officedocument.extended-properties+xml" PartName="/docProps/app.xml"/>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5"/>
  </p:notesMasterIdLst>
  <p:sldIdLst>
    <p:sldId id="267" r:id="rId2"/>
    <p:sldId id="256" r:id="rId3"/>
    <p:sldId id="257" r:id="rId4"/>
    <p:sldId id="268" r:id="rId5"/>
    <p:sldId id="258" r:id="rId6"/>
    <p:sldId id="270" r:id="rId7"/>
    <p:sldId id="259" r:id="rId8"/>
    <p:sldId id="271" r:id="rId9"/>
    <p:sldId id="260" r:id="rId10"/>
    <p:sldId id="264" r:id="rId11"/>
    <p:sldId id="272" r:id="rId12"/>
    <p:sldId id="273" r:id="rId13"/>
    <p:sldId id="274" r:id="rId14"/>
    <p:sldId id="275" r:id="rId15"/>
    <p:sldId id="261" r:id="rId16"/>
    <p:sldId id="277" r:id="rId17"/>
    <p:sldId id="265" r:id="rId18"/>
    <p:sldId id="278" r:id="rId19"/>
    <p:sldId id="279" r:id="rId20"/>
    <p:sldId id="266" r:id="rId21"/>
    <p:sldId id="262" r:id="rId22"/>
    <p:sldId id="263" r:id="rId23"/>
    <p:sldId id="276" r:id="rId24"/>
  </p:sldIdLst>
  <p:sldSz cx="9144000" cy="5715000" type="screen16x1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34"/>
    <p:restoredTop sz="94610"/>
  </p:normalViewPr>
  <p:slideViewPr>
    <p:cSldViewPr snapToGrid="0" snapToObjects="1">
      <p:cViewPr varScale="1">
        <p:scale>
          <a:sx n="75" d="100"/>
          <a:sy n="75" d="100"/>
        </p:scale>
        <p:origin x="115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704129"/>
      </p:ext>
    </p:extLst>
  </p:cSld>
  <p:clrMap bg1="lt1" tx1="dk1" bg2="lt2" tx2="dk2" accent1="accent1" accent2="accent2" accent3="accent3" accent4="accent4" accent5="accent5" accent6="accent6" hlink="hlink" folHlink="folHlink"/>
  <p:notesStyle>
    <a:lvl1pPr marL="0" algn="l" defTabSz="594360" rtl="0" eaLnBrk="1" latinLnBrk="0" hangingPunct="1">
      <a:defRPr sz="780" kern="1200">
        <a:solidFill>
          <a:schemeClr val="tx1"/>
        </a:solidFill>
        <a:latin typeface="+mn-lt"/>
        <a:ea typeface="+mn-ea"/>
        <a:cs typeface="+mn-cs"/>
      </a:defRPr>
    </a:lvl1pPr>
    <a:lvl2pPr marL="297180" algn="l" defTabSz="594360" rtl="0" eaLnBrk="1" latinLnBrk="0" hangingPunct="1">
      <a:defRPr sz="780" kern="1200">
        <a:solidFill>
          <a:schemeClr val="tx1"/>
        </a:solidFill>
        <a:latin typeface="+mn-lt"/>
        <a:ea typeface="+mn-ea"/>
        <a:cs typeface="+mn-cs"/>
      </a:defRPr>
    </a:lvl2pPr>
    <a:lvl3pPr marL="594360" algn="l" defTabSz="594360" rtl="0" eaLnBrk="1" latinLnBrk="0" hangingPunct="1">
      <a:defRPr sz="780" kern="1200">
        <a:solidFill>
          <a:schemeClr val="tx1"/>
        </a:solidFill>
        <a:latin typeface="+mn-lt"/>
        <a:ea typeface="+mn-ea"/>
        <a:cs typeface="+mn-cs"/>
      </a:defRPr>
    </a:lvl3pPr>
    <a:lvl4pPr marL="891540" algn="l" defTabSz="594360" rtl="0" eaLnBrk="1" latinLnBrk="0" hangingPunct="1">
      <a:defRPr sz="780" kern="1200">
        <a:solidFill>
          <a:schemeClr val="tx1"/>
        </a:solidFill>
        <a:latin typeface="+mn-lt"/>
        <a:ea typeface="+mn-ea"/>
        <a:cs typeface="+mn-cs"/>
      </a:defRPr>
    </a:lvl4pPr>
    <a:lvl5pPr marL="1188720" algn="l" defTabSz="594360" rtl="0" eaLnBrk="1" latinLnBrk="0" hangingPunct="1">
      <a:defRPr sz="780" kern="1200">
        <a:solidFill>
          <a:schemeClr val="tx1"/>
        </a:solidFill>
        <a:latin typeface="+mn-lt"/>
        <a:ea typeface="+mn-ea"/>
        <a:cs typeface="+mn-cs"/>
      </a:defRPr>
    </a:lvl5pPr>
    <a:lvl6pPr marL="1485900" algn="l" defTabSz="594360" rtl="0" eaLnBrk="1" latinLnBrk="0" hangingPunct="1">
      <a:defRPr sz="780" kern="1200">
        <a:solidFill>
          <a:schemeClr val="tx1"/>
        </a:solidFill>
        <a:latin typeface="+mn-lt"/>
        <a:ea typeface="+mn-ea"/>
        <a:cs typeface="+mn-cs"/>
      </a:defRPr>
    </a:lvl6pPr>
    <a:lvl7pPr marL="1783080" algn="l" defTabSz="594360" rtl="0" eaLnBrk="1" latinLnBrk="0" hangingPunct="1">
      <a:defRPr sz="780" kern="1200">
        <a:solidFill>
          <a:schemeClr val="tx1"/>
        </a:solidFill>
        <a:latin typeface="+mn-lt"/>
        <a:ea typeface="+mn-ea"/>
        <a:cs typeface="+mn-cs"/>
      </a:defRPr>
    </a:lvl7pPr>
    <a:lvl8pPr marL="2080260" algn="l" defTabSz="594360" rtl="0" eaLnBrk="1" latinLnBrk="0" hangingPunct="1">
      <a:defRPr sz="780" kern="1200">
        <a:solidFill>
          <a:schemeClr val="tx1"/>
        </a:solidFill>
        <a:latin typeface="+mn-lt"/>
        <a:ea typeface="+mn-ea"/>
        <a:cs typeface="+mn-cs"/>
      </a:defRPr>
    </a:lvl8pPr>
    <a:lvl9pPr marL="2377440" algn="l" defTabSz="594360" rtl="0" eaLnBrk="1" latinLnBrk="0" hangingPunct="1">
      <a:defRPr sz="78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442198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7677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722296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598890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350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449468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997386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696520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41081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354820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816914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767911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935302"/>
            <a:ext cx="6858000" cy="1989667"/>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56519368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139612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4271"/>
            <a:ext cx="5800725"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229272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395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819380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2"/>
            <a:ext cx="7886700" cy="2377281"/>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824553"/>
            <a:ext cx="7886700" cy="1250156"/>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076893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70298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1"/>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400969"/>
            <a:ext cx="3887391" cy="686593"/>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87563"/>
            <a:ext cx="3887391"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6354182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4/18/2024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912324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4/18/2024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875160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822855"/>
            <a:ext cx="4629150" cy="406135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511687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5"/>
            <a:ext cx="4629150" cy="4061354"/>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4/18/2024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755814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04271"/>
            <a:ext cx="7886700" cy="1104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521354"/>
            <a:ext cx="788670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59"/>
            <a:ext cx="2057400" cy="304271"/>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4/18/2024</a:t>
            </a:fld>
            <a:endParaRPr lang="en-US" dirty="0"/>
          </a:p>
        </p:txBody>
      </p:sp>
      <p:sp>
        <p:nvSpPr>
          <p:cNvPr id="5" name="Footer Placeholder 4"/>
          <p:cNvSpPr>
            <a:spLocks noGrp="1"/>
          </p:cNvSpPr>
          <p:nvPr>
            <p:ph type="ftr" sz="quarter" idx="3"/>
          </p:nvPr>
        </p:nvSpPr>
        <p:spPr>
          <a:xfrm>
            <a:off x="3028950" y="5296959"/>
            <a:ext cx="3086100" cy="30427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5296959"/>
            <a:ext cx="2057400" cy="304271"/>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6144058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arget="../media/image1.jpeg" Type="http://schemas.openxmlformats.org/officeDocument/2006/relationships/image"/><Relationship Id="rId2" Target="../notesSlides/notesSlide1.xml" Type="http://schemas.openxmlformats.org/officeDocument/2006/relationships/notesSlide"/><Relationship Id="rId1" Target="../slideLayouts/slideLayout12.xml" Type="http://schemas.openxmlformats.org/officeDocument/2006/relationships/slideLayout"/></Relationships>
</file>

<file path=ppt/slides/_rels/slide10.xml.rels><?xml version="1.0" encoding="UTF-8" standalone="yes" ?><Relationships xmlns="http://schemas.openxmlformats.org/package/2006/relationships"><Relationship Id="rId3" Target="../media/image1.jpeg" Type="http://schemas.openxmlformats.org/officeDocument/2006/relationships/image"/><Relationship Id="rId2" Target="../notesSlides/notesSlide9.xml" Type="http://schemas.openxmlformats.org/officeDocument/2006/relationships/notesSlide"/><Relationship Id="rId1" Target="../slideLayouts/slideLayout12.xml" Type="http://schemas.openxmlformats.org/officeDocument/2006/relationships/slideLayout"/></Relationships>
</file>

<file path=ppt/slides/_rels/slide11.xml.rels><?xml version="1.0" encoding="UTF-8" standalone="yes" ?><Relationships xmlns="http://schemas.openxmlformats.org/package/2006/relationships"><Relationship Id="rId3" Target="../media/image1.jpeg" Type="http://schemas.openxmlformats.org/officeDocument/2006/relationships/image"/><Relationship Id="rId2" Target="../notesSlides/notesSlide10.xml" Type="http://schemas.openxmlformats.org/officeDocument/2006/relationships/notesSlide"/><Relationship Id="rId1" Target="../slideLayouts/slideLayout12.xml" Type="http://schemas.openxmlformats.org/officeDocument/2006/relationships/slideLayout"/><Relationship Id="rId6" Target="../media/image17.png" Type="http://schemas.openxmlformats.org/officeDocument/2006/relationships/image"/><Relationship Id="rId5" Target="https://docs.google.com/presentation/d/1285g3UjEvMzF8cvv6zmf3u9DPQQjZ1-c/edit?usp=sharing&amp;ouid=114785833717758553220&amp;rtpof=true&amp;sd=true" TargetMode="External" Type="http://schemas.openxmlformats.org/officeDocument/2006/relationships/hyperlink"/><Relationship Id="rId4" Target="../media/image16.png" Type="http://schemas.openxmlformats.org/officeDocument/2006/relationships/image"/></Relationships>
</file>

<file path=ppt/slides/_rels/slide12.xml.rels><?xml version="1.0" encoding="UTF-8" standalone="yes" ?><Relationships xmlns="http://schemas.openxmlformats.org/package/2006/relationships"><Relationship Id="rId3" Target="../media/image1.jpeg" Type="http://schemas.openxmlformats.org/officeDocument/2006/relationships/image"/><Relationship Id="rId2" Target="../notesSlides/notesSlide11.xml" Type="http://schemas.openxmlformats.org/officeDocument/2006/relationships/notesSlide"/><Relationship Id="rId1" Target="../slideLayouts/slideLayout12.xml" Type="http://schemas.openxmlformats.org/officeDocument/2006/relationships/slideLayout"/><Relationship Id="rId5" Target="../media/image19.png" Type="http://schemas.openxmlformats.org/officeDocument/2006/relationships/image"/><Relationship Id="rId4" Target="../media/image18.png" Type="http://schemas.openxmlformats.org/officeDocument/2006/relationships/image"/></Relationships>
</file>

<file path=ppt/slides/_rels/slide13.xml.rels><?xml version="1.0" encoding="UTF-8" standalone="yes" ?><Relationships xmlns="http://schemas.openxmlformats.org/package/2006/relationships"><Relationship Id="rId3" Target="../media/image1.jpeg" Type="http://schemas.openxmlformats.org/officeDocument/2006/relationships/image"/><Relationship Id="rId2" Target="../notesSlides/notesSlide12.xml" Type="http://schemas.openxmlformats.org/officeDocument/2006/relationships/notesSlide"/><Relationship Id="rId1" Target="../slideLayouts/slideLayout12.xml" Type="http://schemas.openxmlformats.org/officeDocument/2006/relationships/slideLayout"/><Relationship Id="rId5" Target="../media/image21.png" Type="http://schemas.openxmlformats.org/officeDocument/2006/relationships/image"/><Relationship Id="rId4" Target="../media/image20.png" Type="http://schemas.openxmlformats.org/officeDocument/2006/relationships/image"/></Relationships>
</file>

<file path=ppt/slides/_rels/slide14.xml.rels><?xml version="1.0" encoding="UTF-8" standalone="yes" ?><Relationships xmlns="http://schemas.openxmlformats.org/package/2006/relationships"><Relationship Id="rId3" Target="../media/image1.jpeg" Type="http://schemas.openxmlformats.org/officeDocument/2006/relationships/image"/><Relationship Id="rId2" Target="../notesSlides/notesSlide13.xml" Type="http://schemas.openxmlformats.org/officeDocument/2006/relationships/notesSlide"/><Relationship Id="rId1" Target="../slideLayouts/slideLayout12.xml" Type="http://schemas.openxmlformats.org/officeDocument/2006/relationships/slideLayout"/><Relationship Id="rId4" Target="../media/image22.jpg" Type="http://schemas.openxmlformats.org/officeDocument/2006/relationships/image"/></Relationships>
</file>

<file path=ppt/slides/_rels/slide15.xml.rels><?xml version="1.0" encoding="UTF-8" standalone="yes" ?><Relationships xmlns="http://schemas.openxmlformats.org/package/2006/relationships"><Relationship Id="rId3" Target="../media/image1.jpeg" Type="http://schemas.openxmlformats.org/officeDocument/2006/relationships/image"/><Relationship Id="rId2" Target="../notesSlides/notesSlide14.xml" Type="http://schemas.openxmlformats.org/officeDocument/2006/relationships/notesSlide"/><Relationship Id="rId1" Target="../slideLayouts/slideLayout12.xml" Type="http://schemas.openxmlformats.org/officeDocument/2006/relationships/slideLayout"/></Relationships>
</file>

<file path=ppt/slides/_rels/slide16.xml.rels><?xml version="1.0" encoding="UTF-8" standalone="yes" ?><Relationships xmlns="http://schemas.openxmlformats.org/package/2006/relationships"><Relationship Id="rId3" Target="../media/image1.jpeg" Type="http://schemas.openxmlformats.org/officeDocument/2006/relationships/image"/><Relationship Id="rId2" Target="../notesSlides/notesSlide15.xml" Type="http://schemas.openxmlformats.org/officeDocument/2006/relationships/notesSlide"/><Relationship Id="rId1" Target="../slideLayouts/slideLayout12.xml" Type="http://schemas.openxmlformats.org/officeDocument/2006/relationships/slideLayout"/><Relationship Id="rId6" Target="../media/image25.jpeg" Type="http://schemas.openxmlformats.org/officeDocument/2006/relationships/image"/><Relationship Id="rId5" Target="../media/image24.png" Type="http://schemas.openxmlformats.org/officeDocument/2006/relationships/image"/><Relationship Id="rId4" Target="../media/image23.png" Type="http://schemas.openxmlformats.org/officeDocument/2006/relationships/image"/></Relationships>
</file>

<file path=ppt/slides/_rels/slide17.xml.rels><?xml version="1.0" encoding="UTF-8" standalone="yes" ?><Relationships xmlns="http://schemas.openxmlformats.org/package/2006/relationships"><Relationship Id="rId3" Target="../media/image1.jpeg" Type="http://schemas.openxmlformats.org/officeDocument/2006/relationships/image"/><Relationship Id="rId2" Target="../notesSlides/notesSlide16.xml" Type="http://schemas.openxmlformats.org/officeDocument/2006/relationships/notesSlide"/><Relationship Id="rId1" Target="../slideLayouts/slideLayout12.xml" Type="http://schemas.openxmlformats.org/officeDocument/2006/relationships/slideLayout"/><Relationship Id="rId5" Target="../media/image26.png" Type="http://schemas.openxmlformats.org/officeDocument/2006/relationships/image"/><Relationship Id="rId4" Target="../media/image25.jpeg" Type="http://schemas.openxmlformats.org/officeDocument/2006/relationships/image"/></Relationships>
</file>

<file path=ppt/slides/_rels/slide18.xml.rels><?xml version="1.0" encoding="UTF-8" standalone="yes" ?><Relationships xmlns="http://schemas.openxmlformats.org/package/2006/relationships"><Relationship Id="rId3" Target="../media/image1.jpeg" Type="http://schemas.openxmlformats.org/officeDocument/2006/relationships/image"/><Relationship Id="rId2" Target="../notesSlides/notesSlide17.xml" Type="http://schemas.openxmlformats.org/officeDocument/2006/relationships/notesSlide"/><Relationship Id="rId1" Target="../slideLayouts/slideLayout12.xml" Type="http://schemas.openxmlformats.org/officeDocument/2006/relationships/slideLayout"/></Relationships>
</file>

<file path=ppt/slides/_rels/slide19.xml.rels><?xml version="1.0" encoding="UTF-8" standalone="yes" ?><Relationships xmlns="http://schemas.openxmlformats.org/package/2006/relationships"><Relationship Id="rId3" Target="../media/image1.jpeg" Type="http://schemas.openxmlformats.org/officeDocument/2006/relationships/image"/><Relationship Id="rId2" Target="../notesSlides/notesSlide18.xml" Type="http://schemas.openxmlformats.org/officeDocument/2006/relationships/notesSlide"/><Relationship Id="rId1" Target="../slideLayouts/slideLayout12.xml" Type="http://schemas.openxmlformats.org/officeDocument/2006/relationships/slideLayout"/><Relationship Id="rId4" Target="../media/image27.png" Type="http://schemas.openxmlformats.org/officeDocument/2006/relationships/image"/></Relationships>
</file>

<file path=ppt/slides/_rels/slide2.xml.rels><?xml version="1.0" encoding="UTF-8" standalone="yes" ?><Relationships xmlns="http://schemas.openxmlformats.org/package/2006/relationships"><Relationship Id="rId3" Target="../media/image1.jpeg" Type="http://schemas.openxmlformats.org/officeDocument/2006/relationships/image"/><Relationship Id="rId2" Target="../notesSlides/notesSlide2.xml" Type="http://schemas.openxmlformats.org/officeDocument/2006/relationships/notesSlide"/><Relationship Id="rId1" Target="../slideLayouts/slideLayout12.xml" Type="http://schemas.openxmlformats.org/officeDocument/2006/relationships/slideLayout"/><Relationship Id="rId4" Target="../media/image2.png" Type="http://schemas.openxmlformats.org/officeDocument/2006/relationships/image"/></Relationships>
</file>

<file path=ppt/slides/_rels/slide20.xml.rels><?xml version="1.0" encoding="UTF-8" standalone="yes" ?><Relationships xmlns="http://schemas.openxmlformats.org/package/2006/relationships"><Relationship Id="rId3" Target="../media/image28.png" Type="http://schemas.openxmlformats.org/officeDocument/2006/relationships/image"/><Relationship Id="rId2" Target="../media/image1.jpeg" Type="http://schemas.openxmlformats.org/officeDocument/2006/relationships/image"/><Relationship Id="rId1" Target="../slideLayouts/slideLayout12.xml" Type="http://schemas.openxmlformats.org/officeDocument/2006/relationships/slideLayout"/><Relationship Id="rId5" Target="../media/image30.png" Type="http://schemas.openxmlformats.org/officeDocument/2006/relationships/image"/><Relationship Id="rId4" Target="../media/image29.png" Type="http://schemas.openxmlformats.org/officeDocument/2006/relationships/image"/></Relationships>
</file>

<file path=ppt/slides/_rels/slide21.xml.rels><?xml version="1.0" encoding="UTF-8" standalone="yes" ?><Relationships xmlns="http://schemas.openxmlformats.org/package/2006/relationships"><Relationship Id="rId3" Target="../media/image1.jpeg" Type="http://schemas.openxmlformats.org/officeDocument/2006/relationships/image"/><Relationship Id="rId2" Target="../notesSlides/notesSlide19.xml" Type="http://schemas.openxmlformats.org/officeDocument/2006/relationships/notesSlide"/><Relationship Id="rId1" Target="../slideLayouts/slideLayout12.xml" Type="http://schemas.openxmlformats.org/officeDocument/2006/relationships/slideLayout"/><Relationship Id="rId6" Target="../media/image33.png" Type="http://schemas.openxmlformats.org/officeDocument/2006/relationships/image"/><Relationship Id="rId5" Target="../media/image32.png" Type="http://schemas.openxmlformats.org/officeDocument/2006/relationships/image"/><Relationship Id="rId4" Target="../media/image31.png" Type="http://schemas.openxmlformats.org/officeDocument/2006/relationships/image"/></Relationships>
</file>

<file path=ppt/slides/_rels/slide22.xml.rels><?xml version="1.0" encoding="UTF-8" standalone="yes" ?><Relationships xmlns="http://schemas.openxmlformats.org/package/2006/relationships"><Relationship Id="rId3" Target="../media/image1.jpeg" Type="http://schemas.openxmlformats.org/officeDocument/2006/relationships/image"/><Relationship Id="rId2" Target="../notesSlides/notesSlide20.xml" Type="http://schemas.openxmlformats.org/officeDocument/2006/relationships/notesSlide"/><Relationship Id="rId1" Target="../slideLayouts/slideLayout12.xml" Type="http://schemas.openxmlformats.org/officeDocument/2006/relationships/slideLayout"/><Relationship Id="rId6" Target="../media/image36.png" Type="http://schemas.openxmlformats.org/officeDocument/2006/relationships/image"/><Relationship Id="rId5" Target="../media/image35.png" Type="http://schemas.openxmlformats.org/officeDocument/2006/relationships/image"/><Relationship Id="rId4" Target="../media/image34.png" Type="http://schemas.openxmlformats.org/officeDocument/2006/relationships/image"/></Relationships>
</file>

<file path=ppt/slides/_rels/slide23.xml.rels><?xml version="1.0" encoding="UTF-8" standalone="yes" ?><Relationships xmlns="http://schemas.openxmlformats.org/package/2006/relationships"><Relationship Id="rId3" Target="../media/image37.jpg" Type="http://schemas.openxmlformats.org/officeDocument/2006/relationships/image"/><Relationship Id="rId2" Target="../media/image1.jpeg" Type="http://schemas.openxmlformats.org/officeDocument/2006/relationships/image"/><Relationship Id="rId1" Target="../slideLayouts/slideLayout12.xml" Type="http://schemas.openxmlformats.org/officeDocument/2006/relationships/slideLayout"/><Relationship Id="rId4" Target="../media/image38.jpg" Type="http://schemas.openxmlformats.org/officeDocument/2006/relationships/image"/></Relationships>
</file>

<file path=ppt/slides/_rels/slide3.xml.rels><?xml version="1.0" encoding="UTF-8" standalone="yes" ?><Relationships xmlns="http://schemas.openxmlformats.org/package/2006/relationships"><Relationship Id="rId3" Target="../media/image1.jpeg" Type="http://schemas.openxmlformats.org/officeDocument/2006/relationships/image"/><Relationship Id="rId2" Target="../notesSlides/notesSlide3.xml" Type="http://schemas.openxmlformats.org/officeDocument/2006/relationships/notesSlide"/><Relationship Id="rId1" Target="../slideLayouts/slideLayout12.xml" Type="http://schemas.openxmlformats.org/officeDocument/2006/relationships/slideLayout"/></Relationships>
</file>

<file path=ppt/slides/_rels/slide4.xml.rels><?xml version="1.0" encoding="UTF-8" standalone="yes" ?><Relationships xmlns="http://schemas.openxmlformats.org/package/2006/relationships"><Relationship Id="rId3" Target="../media/image3.png" Type="http://schemas.openxmlformats.org/officeDocument/2006/relationships/image"/><Relationship Id="rId2" Target="../media/image1.jpeg" Type="http://schemas.openxmlformats.org/officeDocument/2006/relationships/image"/><Relationship Id="rId1" Target="../slideLayouts/slideLayout12.xml" Type="http://schemas.openxmlformats.org/officeDocument/2006/relationships/slideLayout"/></Relationships>
</file>

<file path=ppt/slides/_rels/slide5.xml.rels><?xml version="1.0" encoding="UTF-8" standalone="yes" ?><Relationships xmlns="http://schemas.openxmlformats.org/package/2006/relationships"><Relationship Id="rId3" Target="../media/image1.jpeg" Type="http://schemas.openxmlformats.org/officeDocument/2006/relationships/image"/><Relationship Id="rId2" Target="../notesSlides/notesSlide4.xml" Type="http://schemas.openxmlformats.org/officeDocument/2006/relationships/notesSlide"/><Relationship Id="rId1" Target="../slideLayouts/slideLayout12.xml" Type="http://schemas.openxmlformats.org/officeDocument/2006/relationships/slideLayout"/></Relationships>
</file>

<file path=ppt/slides/_rels/slide6.xml.rels><?xml version="1.0" encoding="UTF-8" standalone="yes" ?><Relationships xmlns="http://schemas.openxmlformats.org/package/2006/relationships"><Relationship Id="rId8" Target="../media/image7.png" Type="http://schemas.openxmlformats.org/officeDocument/2006/relationships/image"/><Relationship Id="rId3" Target="../media/image1.jpeg" Type="http://schemas.openxmlformats.org/officeDocument/2006/relationships/image"/><Relationship Id="rId7" Target="../media/hdphoto1.wdp" Type="http://schemas.microsoft.com/office/2007/relationships/hdphoto"/><Relationship Id="rId2" Target="../notesSlides/notesSlide5.xml" Type="http://schemas.openxmlformats.org/officeDocument/2006/relationships/notesSlide"/><Relationship Id="rId1" Target="../slideLayouts/slideLayout12.xml" Type="http://schemas.openxmlformats.org/officeDocument/2006/relationships/slideLayout"/><Relationship Id="rId6" Target="../media/image6.png" Type="http://schemas.openxmlformats.org/officeDocument/2006/relationships/image"/><Relationship Id="rId5" Target="../media/image5.png" Type="http://schemas.openxmlformats.org/officeDocument/2006/relationships/image"/><Relationship Id="rId4" Target="../media/image4.png" Type="http://schemas.openxmlformats.org/officeDocument/2006/relationships/image"/></Relationships>
</file>

<file path=ppt/slides/_rels/slide7.xml.rels><?xml version="1.0" encoding="UTF-8" standalone="yes" ?><Relationships xmlns="http://schemas.openxmlformats.org/package/2006/relationships"><Relationship Id="rId3" Target="../media/image1.jpeg" Type="http://schemas.openxmlformats.org/officeDocument/2006/relationships/image"/><Relationship Id="rId2" Target="../notesSlides/notesSlide6.xml" Type="http://schemas.openxmlformats.org/officeDocument/2006/relationships/notesSlide"/><Relationship Id="rId1" Target="../slideLayouts/slideLayout12.xml" Type="http://schemas.openxmlformats.org/officeDocument/2006/relationships/slideLayout"/><Relationship Id="rId6" Target="../media/image10.png" Type="http://schemas.openxmlformats.org/officeDocument/2006/relationships/image"/><Relationship Id="rId5" Target="../media/image9.png" Type="http://schemas.openxmlformats.org/officeDocument/2006/relationships/image"/><Relationship Id="rId4" Target="../media/image8.jpeg" Type="http://schemas.openxmlformats.org/officeDocument/2006/relationships/image"/></Relationships>
</file>

<file path=ppt/slides/_rels/slide8.xml.rels><?xml version="1.0" encoding="UTF-8" standalone="yes" ?><Relationships xmlns="http://schemas.openxmlformats.org/package/2006/relationships"><Relationship Id="rId8" Target="../media/model3d1.glb" Type="http://schemas.microsoft.com/office/2017/06/relationships/model3d"/><Relationship Id="rId3" Target="../media/image1.jpeg" Type="http://schemas.openxmlformats.org/officeDocument/2006/relationships/image"/><Relationship Id="rId7" Target="../media/image14.png" Type="http://schemas.openxmlformats.org/officeDocument/2006/relationships/image"/><Relationship Id="rId2" Target="../notesSlides/notesSlide7.xml" Type="http://schemas.openxmlformats.org/officeDocument/2006/relationships/notesSlide"/><Relationship Id="rId1" Target="../slideLayouts/slideLayout12.xml" Type="http://schemas.openxmlformats.org/officeDocument/2006/relationships/slideLayout"/><Relationship Id="rId6" Target="../media/image13.png" Type="http://schemas.openxmlformats.org/officeDocument/2006/relationships/image"/><Relationship Id="rId5" Target="../media/image12.png" Type="http://schemas.openxmlformats.org/officeDocument/2006/relationships/image"/><Relationship Id="rId4" Target="../media/image11.png" Type="http://schemas.openxmlformats.org/officeDocument/2006/relationships/image"/><Relationship Id="rId9" Target="../media/image15.png" Type="http://schemas.openxmlformats.org/officeDocument/2006/relationships/image"/></Relationships>
</file>

<file path=ppt/slides/_rels/slide9.xml.rels><?xml version="1.0" encoding="UTF-8" standalone="yes" ?><Relationships xmlns="http://schemas.openxmlformats.org/package/2006/relationships"><Relationship Id="rId3" Target="../media/image1.jpeg" Type="http://schemas.openxmlformats.org/officeDocument/2006/relationships/image"/><Relationship Id="rId2" Target="../notesSlides/notesSlide8.xml" Type="http://schemas.openxmlformats.org/officeDocument/2006/relationships/notesSlide"/><Relationship Id="rId1" Target="../slideLayouts/slideLayout12.xml" Type="http://schemas.openxmlformats.org/officeDocument/2006/relationships/slideLayout"/></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5" name="Text 1"/>
          <p:cNvSpPr/>
          <p:nvPr/>
        </p:nvSpPr>
        <p:spPr>
          <a:xfrm>
            <a:off x="608061" y="704751"/>
            <a:ext cx="7797751" cy="4446687"/>
          </a:xfrm>
          <a:prstGeom prst="rect">
            <a:avLst/>
          </a:prstGeom>
          <a:noFill/>
          <a:ln/>
        </p:spPr>
        <p:txBody>
          <a:bodyPr wrap="square" rtlCol="0" anchor="t"/>
          <a:lstStyle/>
          <a:p>
            <a:pPr algn="ctr">
              <a:lnSpc>
                <a:spcPct val="115000"/>
              </a:lnSpc>
              <a:spcBef>
                <a:spcPts val="500"/>
              </a:spcBef>
              <a:spcAft>
                <a:spcPts val="500"/>
              </a:spcAft>
            </a:pPr>
            <a:r>
              <a:rPr lang="en-GB" sz="3000" b="1" kern="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Exploring Contextual Embeddings for Twitter Sentiment Analysis: A Comparative Study of NLP (Natural Language Processing)</a:t>
            </a:r>
          </a:p>
          <a:p>
            <a:pPr algn="ctr">
              <a:lnSpc>
                <a:spcPct val="115000"/>
              </a:lnSpc>
              <a:spcBef>
                <a:spcPts val="500"/>
              </a:spcBef>
              <a:spcAft>
                <a:spcPts val="500"/>
              </a:spcAft>
            </a:pPr>
            <a:endParaRPr lang="en-IN" sz="300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algn="ctr">
              <a:lnSpc>
                <a:spcPct val="115000"/>
              </a:lnSpc>
              <a:spcAft>
                <a:spcPts val="500"/>
              </a:spcAft>
            </a:pPr>
            <a:r>
              <a:rPr lang="en-GB" sz="1750" b="1" kern="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Ishu</a:t>
            </a:r>
            <a:r>
              <a:rPr lang="en-GB" sz="1750" b="1" kern="0" baseline="300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1</a:t>
            </a:r>
            <a:r>
              <a:rPr lang="en-GB" sz="1750" b="1" kern="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Mohammad Arman</a:t>
            </a:r>
            <a:r>
              <a:rPr lang="en-GB" sz="1750" b="1" kern="0" baseline="300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2</a:t>
            </a:r>
            <a:r>
              <a:rPr lang="en-GB" sz="1750" b="1" kern="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   Mohd Shoyeb Sheakh</a:t>
            </a:r>
            <a:r>
              <a:rPr lang="en-GB" sz="1750" b="1" kern="0" baseline="30000" dirty="0">
                <a:solidFill>
                  <a:schemeClr val="bg1"/>
                </a:solidFill>
                <a:latin typeface="Times New Roman" panose="02020603050405020304" pitchFamily="18" charset="0"/>
                <a:ea typeface="Aptos" panose="020B0004020202020204" pitchFamily="34" charset="0"/>
                <a:cs typeface="Times New Roman" panose="02020603050405020304" pitchFamily="18" charset="0"/>
              </a:rPr>
              <a:t>3</a:t>
            </a:r>
          </a:p>
          <a:p>
            <a:pPr algn="ctr">
              <a:lnSpc>
                <a:spcPct val="115000"/>
              </a:lnSpc>
              <a:spcAft>
                <a:spcPts val="500"/>
              </a:spcAft>
            </a:pPr>
            <a:endParaRPr lang="en-IN" sz="1750" kern="100" dirty="0">
              <a:solidFill>
                <a:schemeClr val="bg1"/>
              </a:solidFill>
              <a:latin typeface="Times New Roman" panose="02020603050405020304" pitchFamily="18" charset="0"/>
              <a:ea typeface="Aptos" panose="020B0004020202020204" pitchFamily="34" charset="0"/>
              <a:cs typeface="Times New Roman" panose="02020603050405020304" pitchFamily="18" charset="0"/>
            </a:endParaRPr>
          </a:p>
          <a:p>
            <a:pPr algn="ctr">
              <a:lnSpc>
                <a:spcPct val="115000"/>
              </a:lnSpc>
              <a:spcAft>
                <a:spcPts val="500"/>
              </a:spcAft>
            </a:pPr>
            <a:r>
              <a:rPr lang="en-GB" sz="1000" b="1" kern="0" baseline="30000" dirty="0">
                <a:solidFill>
                  <a:schemeClr val="bg1"/>
                </a:solidFill>
                <a:latin typeface="Calibri" panose="020F0502020204030204" pitchFamily="34" charset="0"/>
                <a:ea typeface="Aptos" panose="020B0004020202020204" pitchFamily="34" charset="0"/>
                <a:cs typeface="Calibri" panose="020F0502020204030204" pitchFamily="34" charset="0"/>
              </a:rPr>
              <a:t>[1] </a:t>
            </a:r>
            <a:r>
              <a:rPr lang="en-GB" sz="1000" kern="0" dirty="0">
                <a:solidFill>
                  <a:schemeClr val="bg1"/>
                </a:solidFill>
                <a:latin typeface="Calibri" panose="020F0502020204030204" pitchFamily="34" charset="0"/>
                <a:ea typeface="Aptos" panose="020B0004020202020204" pitchFamily="34" charset="0"/>
                <a:cs typeface="Calibri" panose="020F0502020204030204" pitchFamily="34" charset="0"/>
              </a:rPr>
              <a:t>Data-Science Department, Noida Institute of Engineering and Technology, Greater Noida, India</a:t>
            </a:r>
            <a:endParaRPr lang="en-IN" sz="1000" kern="100" dirty="0">
              <a:solidFill>
                <a:schemeClr val="bg1"/>
              </a:solidFill>
              <a:latin typeface="Calibri" panose="020F0502020204030204" pitchFamily="34" charset="0"/>
              <a:ea typeface="Aptos" panose="020B0004020202020204" pitchFamily="34" charset="0"/>
              <a:cs typeface="Calibri" panose="020F0502020204030204" pitchFamily="34" charset="0"/>
            </a:endParaRPr>
          </a:p>
          <a:p>
            <a:pPr algn="ctr">
              <a:lnSpc>
                <a:spcPct val="115000"/>
              </a:lnSpc>
              <a:spcAft>
                <a:spcPts val="500"/>
              </a:spcAft>
            </a:pPr>
            <a:r>
              <a:rPr lang="en-GB" sz="1000" b="1" kern="0" baseline="30000" dirty="0">
                <a:solidFill>
                  <a:schemeClr val="bg1"/>
                </a:solidFill>
                <a:latin typeface="Calibri" panose="020F0502020204030204" pitchFamily="34" charset="0"/>
                <a:ea typeface="Aptos" panose="020B0004020202020204" pitchFamily="34" charset="0"/>
                <a:cs typeface="Calibri" panose="020F0502020204030204" pitchFamily="34" charset="0"/>
              </a:rPr>
              <a:t>[2] </a:t>
            </a:r>
            <a:r>
              <a:rPr lang="en-GB" sz="1000" kern="0" dirty="0">
                <a:solidFill>
                  <a:schemeClr val="bg1"/>
                </a:solidFill>
                <a:latin typeface="Calibri" panose="020F0502020204030204" pitchFamily="34" charset="0"/>
                <a:ea typeface="Aptos" panose="020B0004020202020204" pitchFamily="34" charset="0"/>
                <a:cs typeface="Calibri" panose="020F0502020204030204" pitchFamily="34" charset="0"/>
              </a:rPr>
              <a:t>Data-Science Department, Noida Institute of Engineering and Technology, Greater Noida, India</a:t>
            </a:r>
            <a:endParaRPr lang="en-IN" sz="1000" kern="100" dirty="0">
              <a:solidFill>
                <a:schemeClr val="bg1"/>
              </a:solidFill>
              <a:latin typeface="Calibri" panose="020F0502020204030204" pitchFamily="34" charset="0"/>
              <a:ea typeface="Aptos" panose="020B0004020202020204" pitchFamily="34" charset="0"/>
              <a:cs typeface="Calibri" panose="020F0502020204030204" pitchFamily="34" charset="0"/>
            </a:endParaRPr>
          </a:p>
          <a:p>
            <a:pPr algn="ctr">
              <a:lnSpc>
                <a:spcPct val="115000"/>
              </a:lnSpc>
              <a:spcAft>
                <a:spcPts val="500"/>
              </a:spcAft>
            </a:pPr>
            <a:r>
              <a:rPr lang="en-GB" sz="1000" b="1" kern="0" baseline="30000" dirty="0">
                <a:solidFill>
                  <a:schemeClr val="bg1"/>
                </a:solidFill>
                <a:latin typeface="Calibri" panose="020F0502020204030204" pitchFamily="34" charset="0"/>
                <a:ea typeface="Aptos" panose="020B0004020202020204" pitchFamily="34" charset="0"/>
                <a:cs typeface="Calibri" panose="020F0502020204030204" pitchFamily="34" charset="0"/>
              </a:rPr>
              <a:t>[3] </a:t>
            </a:r>
            <a:r>
              <a:rPr lang="en-GB" sz="1000" kern="0" dirty="0">
                <a:solidFill>
                  <a:schemeClr val="bg1"/>
                </a:solidFill>
                <a:latin typeface="Calibri" panose="020F0502020204030204" pitchFamily="34" charset="0"/>
                <a:ea typeface="Aptos" panose="020B0004020202020204" pitchFamily="34" charset="0"/>
                <a:cs typeface="Calibri" panose="020F0502020204030204" pitchFamily="34" charset="0"/>
              </a:rPr>
              <a:t>Data-Science Department, Noida Institute of Engineering and Technology, Greater Noida, India</a:t>
            </a:r>
            <a:endParaRPr lang="en-IN" sz="1000" kern="100" dirty="0">
              <a:solidFill>
                <a:schemeClr val="bg1"/>
              </a:solidFill>
              <a:latin typeface="Calibri" panose="020F0502020204030204" pitchFamily="34" charset="0"/>
              <a:ea typeface="Aptos" panose="020B0004020202020204" pitchFamily="34" charset="0"/>
              <a:cs typeface="Calibri" panose="020F0502020204030204" pitchFamily="34" charset="0"/>
            </a:endParaRPr>
          </a:p>
        </p:txBody>
      </p:sp>
    </p:spTree>
    <p:extLst>
      <p:ext uri="{BB962C8B-B14F-4D97-AF65-F5344CB8AC3E}">
        <p14:creationId xmlns:p14="http://schemas.microsoft.com/office/powerpoint/2010/main" val="355175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573561" y="1276425"/>
            <a:ext cx="5735624"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rPr>
              <a:t>Feature Extraction and Model Training</a:t>
            </a:r>
            <a:endParaRPr lang="en-US" sz="2734" b="1" dirty="0"/>
          </a:p>
        </p:txBody>
      </p:sp>
      <p:sp>
        <p:nvSpPr>
          <p:cNvPr id="5" name="Shape 2"/>
          <p:cNvSpPr/>
          <p:nvPr/>
        </p:nvSpPr>
        <p:spPr>
          <a:xfrm>
            <a:off x="1573561"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6" name="Text 3"/>
          <p:cNvSpPr/>
          <p:nvPr/>
        </p:nvSpPr>
        <p:spPr>
          <a:xfrm>
            <a:off x="1672903"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1</a:t>
            </a:r>
            <a:endParaRPr lang="en-US" sz="1640" dirty="0"/>
          </a:p>
        </p:txBody>
      </p:sp>
      <p:sp>
        <p:nvSpPr>
          <p:cNvPr id="7" name="Text 4"/>
          <p:cNvSpPr/>
          <p:nvPr/>
        </p:nvSpPr>
        <p:spPr>
          <a:xfrm>
            <a:off x="2024882" y="2144316"/>
            <a:ext cx="1455018" cy="433983"/>
          </a:xfrm>
          <a:prstGeom prst="rect">
            <a:avLst/>
          </a:prstGeom>
          <a:noFill/>
          <a:ln/>
        </p:spPr>
        <p:txBody>
          <a:bodyPr wrap="square" rtlCol="0" anchor="t"/>
          <a:lstStyle/>
          <a:p>
            <a:pPr>
              <a:lnSpc>
                <a:spcPts val="1709"/>
              </a:lnSpc>
            </a:pPr>
            <a:r>
              <a:rPr lang="en-IN" sz="1500" b="1" dirty="0">
                <a:solidFill>
                  <a:srgbClr val="ECECEC"/>
                </a:solidFill>
                <a:highlight>
                  <a:srgbClr val="212121"/>
                </a:highlight>
                <a:latin typeface="Söhne"/>
              </a:rPr>
              <a:t>Feature Extraction</a:t>
            </a:r>
            <a:endParaRPr lang="en-US" sz="1367" b="1" dirty="0"/>
          </a:p>
        </p:txBody>
      </p:sp>
      <p:sp>
        <p:nvSpPr>
          <p:cNvPr id="8" name="Text 5"/>
          <p:cNvSpPr/>
          <p:nvPr/>
        </p:nvSpPr>
        <p:spPr>
          <a:xfrm>
            <a:off x="2024882" y="2661568"/>
            <a:ext cx="1455018" cy="1777008"/>
          </a:xfrm>
          <a:prstGeom prst="rect">
            <a:avLst/>
          </a:prstGeom>
          <a:noFill/>
          <a:ln/>
        </p:spPr>
        <p:txBody>
          <a:bodyPr wrap="square" rtlCol="0" anchor="t"/>
          <a:lstStyle/>
          <a:p>
            <a:pPr algn="l">
              <a:buFont typeface="Arial" panose="020B0604020202020204" pitchFamily="34" charset="0"/>
              <a:buChar char="•"/>
            </a:pPr>
            <a:r>
              <a:rPr lang="en-IN" sz="1000" dirty="0">
                <a:solidFill>
                  <a:srgbClr val="ECECEC"/>
                </a:solidFill>
                <a:highlight>
                  <a:srgbClr val="212121"/>
                </a:highlight>
                <a:latin typeface="Söhne"/>
              </a:rPr>
              <a:t>ransforming text data into numerical representations:</a:t>
            </a:r>
            <a:r>
              <a:rPr lang="en-IN" sz="1000" dirty="0">
                <a:solidFill>
                  <a:srgbClr val="ECECEC"/>
                </a:solidFill>
                <a:latin typeface="Söhne"/>
              </a:rPr>
              <a:t>Bag-of-Words model</a:t>
            </a:r>
          </a:p>
          <a:p>
            <a:pPr algn="l">
              <a:buFont typeface="Arial" panose="020B0604020202020204" pitchFamily="34" charset="0"/>
              <a:buChar char="•"/>
            </a:pPr>
            <a:r>
              <a:rPr lang="en-IN" sz="1000" dirty="0">
                <a:solidFill>
                  <a:srgbClr val="ECECEC"/>
                </a:solidFill>
                <a:latin typeface="Söhne"/>
              </a:rPr>
              <a:t>TF-IDF (Term Frequency-Inverse Document Frequency)</a:t>
            </a:r>
          </a:p>
          <a:p>
            <a:pPr algn="l">
              <a:buFont typeface="Arial" panose="020B0604020202020204" pitchFamily="34" charset="0"/>
              <a:buChar char="•"/>
            </a:pPr>
            <a:r>
              <a:rPr lang="en-IN" sz="1000" dirty="0">
                <a:solidFill>
                  <a:srgbClr val="ECECEC"/>
                </a:solidFill>
                <a:latin typeface="Söhne"/>
              </a:rPr>
              <a:t>Word Embeddings </a:t>
            </a:r>
          </a:p>
        </p:txBody>
      </p:sp>
      <p:sp>
        <p:nvSpPr>
          <p:cNvPr id="9" name="Shape 6"/>
          <p:cNvSpPr/>
          <p:nvPr/>
        </p:nvSpPr>
        <p:spPr>
          <a:xfrm>
            <a:off x="3618756"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10" name="Text 7"/>
          <p:cNvSpPr/>
          <p:nvPr/>
        </p:nvSpPr>
        <p:spPr>
          <a:xfrm>
            <a:off x="3718099"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2</a:t>
            </a:r>
            <a:endParaRPr lang="en-US" sz="1640" dirty="0"/>
          </a:p>
        </p:txBody>
      </p:sp>
      <p:sp>
        <p:nvSpPr>
          <p:cNvPr id="11" name="Text 8"/>
          <p:cNvSpPr/>
          <p:nvPr/>
        </p:nvSpPr>
        <p:spPr>
          <a:xfrm>
            <a:off x="4070077" y="2144316"/>
            <a:ext cx="1455018" cy="433983"/>
          </a:xfrm>
          <a:prstGeom prst="rect">
            <a:avLst/>
          </a:prstGeom>
          <a:noFill/>
          <a:ln/>
        </p:spPr>
        <p:txBody>
          <a:bodyPr wrap="square" rtlCol="0" anchor="t"/>
          <a:lstStyle/>
          <a:p>
            <a:pPr>
              <a:lnSpc>
                <a:spcPts val="1709"/>
              </a:lnSpc>
            </a:pPr>
            <a:r>
              <a:rPr lang="en-IN" sz="1500" b="1" dirty="0">
                <a:solidFill>
                  <a:srgbClr val="ECECEC"/>
                </a:solidFill>
                <a:highlight>
                  <a:srgbClr val="212121"/>
                </a:highlight>
                <a:latin typeface="Söhne"/>
              </a:rPr>
              <a:t>Model Selection</a:t>
            </a:r>
            <a:endParaRPr lang="en-US" sz="1367" b="1" dirty="0"/>
          </a:p>
        </p:txBody>
      </p:sp>
      <p:sp>
        <p:nvSpPr>
          <p:cNvPr id="12" name="Text 9"/>
          <p:cNvSpPr/>
          <p:nvPr/>
        </p:nvSpPr>
        <p:spPr>
          <a:xfrm>
            <a:off x="3877270" y="2554769"/>
            <a:ext cx="1886025" cy="2137547"/>
          </a:xfrm>
          <a:prstGeom prst="rect">
            <a:avLst/>
          </a:prstGeom>
          <a:noFill/>
          <a:ln/>
        </p:spPr>
        <p:txBody>
          <a:bodyPr wrap="square" rtlCol="0" anchor="t"/>
          <a:lstStyle/>
          <a:p>
            <a:pPr algn="l">
              <a:buFont typeface="Arial" panose="020B0604020202020204" pitchFamily="34" charset="0"/>
              <a:buChar char="•"/>
            </a:pPr>
            <a:r>
              <a:rPr lang="en-IN" sz="731" dirty="0">
                <a:solidFill>
                  <a:srgbClr val="ECECEC"/>
                </a:solidFill>
                <a:latin typeface="Söhne"/>
              </a:rPr>
              <a:t>Choosing appropriate algorithms for sentiment classification:</a:t>
            </a:r>
          </a:p>
          <a:p>
            <a:pPr marL="464344" lvl="1" indent="-178594">
              <a:buFont typeface="Arial" panose="020B0604020202020204" pitchFamily="34" charset="0"/>
              <a:buChar char="•"/>
            </a:pPr>
            <a:r>
              <a:rPr lang="en-IN" sz="731" dirty="0">
                <a:solidFill>
                  <a:srgbClr val="ECECEC"/>
                </a:solidFill>
                <a:latin typeface="Söhne"/>
              </a:rPr>
              <a:t>Naive Bayes</a:t>
            </a:r>
          </a:p>
          <a:p>
            <a:pPr marL="464344" lvl="1" indent="-178594">
              <a:buFont typeface="Arial" panose="020B0604020202020204" pitchFamily="34" charset="0"/>
              <a:buChar char="•"/>
            </a:pPr>
            <a:r>
              <a:rPr lang="en-IN" sz="731" dirty="0">
                <a:solidFill>
                  <a:srgbClr val="ECECEC"/>
                </a:solidFill>
                <a:latin typeface="Söhne"/>
              </a:rPr>
              <a:t>Support Vector Machines</a:t>
            </a:r>
          </a:p>
          <a:p>
            <a:pPr marL="464344" lvl="1" indent="-178594">
              <a:buFont typeface="Arial" panose="020B0604020202020204" pitchFamily="34" charset="0"/>
              <a:buChar char="•"/>
            </a:pPr>
            <a:r>
              <a:rPr lang="en-IN" sz="731" dirty="0">
                <a:solidFill>
                  <a:srgbClr val="ECECEC"/>
                </a:solidFill>
                <a:latin typeface="Söhne"/>
              </a:rPr>
              <a:t>Random Forests</a:t>
            </a:r>
          </a:p>
          <a:p>
            <a:pPr marL="464344" lvl="1" indent="-178594">
              <a:buFont typeface="Arial" panose="020B0604020202020204" pitchFamily="34" charset="0"/>
              <a:buChar char="•"/>
            </a:pPr>
            <a:r>
              <a:rPr lang="en-IN" sz="731" dirty="0" err="1">
                <a:solidFill>
                  <a:srgbClr val="ECECEC"/>
                </a:solidFill>
                <a:latin typeface="Söhne"/>
              </a:rPr>
              <a:t>Catboost</a:t>
            </a:r>
            <a:r>
              <a:rPr lang="en-IN" sz="731" dirty="0">
                <a:solidFill>
                  <a:srgbClr val="ECECEC"/>
                </a:solidFill>
                <a:latin typeface="Söhne"/>
              </a:rPr>
              <a:t> Model</a:t>
            </a:r>
          </a:p>
        </p:txBody>
      </p:sp>
      <p:sp>
        <p:nvSpPr>
          <p:cNvPr id="13" name="Shape 10"/>
          <p:cNvSpPr/>
          <p:nvPr/>
        </p:nvSpPr>
        <p:spPr>
          <a:xfrm>
            <a:off x="5663952"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14" name="Text 11"/>
          <p:cNvSpPr/>
          <p:nvPr/>
        </p:nvSpPr>
        <p:spPr>
          <a:xfrm>
            <a:off x="5763296"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3</a:t>
            </a:r>
            <a:endParaRPr lang="en-US" sz="1640" dirty="0"/>
          </a:p>
        </p:txBody>
      </p:sp>
      <p:sp>
        <p:nvSpPr>
          <p:cNvPr id="15" name="Text 12"/>
          <p:cNvSpPr/>
          <p:nvPr/>
        </p:nvSpPr>
        <p:spPr>
          <a:xfrm>
            <a:off x="6115274" y="2144316"/>
            <a:ext cx="1455018" cy="216991"/>
          </a:xfrm>
          <a:prstGeom prst="rect">
            <a:avLst/>
          </a:prstGeom>
          <a:noFill/>
          <a:ln/>
        </p:spPr>
        <p:txBody>
          <a:bodyPr wrap="none" rtlCol="0" anchor="t"/>
          <a:lstStyle/>
          <a:p>
            <a:pPr>
              <a:lnSpc>
                <a:spcPts val="1709"/>
              </a:lnSpc>
            </a:pPr>
            <a:r>
              <a:rPr lang="en-US" sz="1367" b="1" dirty="0">
                <a:solidFill>
                  <a:srgbClr val="E2E6E9"/>
                </a:solidFill>
                <a:latin typeface="adonis-web" pitchFamily="34" charset="0"/>
                <a:ea typeface="adonis-web" pitchFamily="34" charset="-122"/>
                <a:cs typeface="adonis-web" pitchFamily="34" charset="-120"/>
              </a:rPr>
              <a:t>Training and Testing</a:t>
            </a:r>
            <a:endParaRPr lang="en-US" sz="1367" b="1" dirty="0"/>
          </a:p>
        </p:txBody>
      </p:sp>
      <p:sp>
        <p:nvSpPr>
          <p:cNvPr id="16" name="Text 13"/>
          <p:cNvSpPr/>
          <p:nvPr/>
        </p:nvSpPr>
        <p:spPr>
          <a:xfrm>
            <a:off x="6115274" y="2444577"/>
            <a:ext cx="1455018" cy="177700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To train the Model with training data and then testing using Test Data 80:20 ratio </a:t>
            </a:r>
          </a:p>
          <a:p>
            <a:pPr>
              <a:lnSpc>
                <a:spcPts val="1749"/>
              </a:lnSpc>
            </a:pPr>
            <a:endParaRPr lang="en-US" sz="1094" dirty="0"/>
          </a:p>
        </p:txBody>
      </p:sp>
    </p:spTree>
    <p:extLst>
      <p:ext uri="{BB962C8B-B14F-4D97-AF65-F5344CB8AC3E}">
        <p14:creationId xmlns:p14="http://schemas.microsoft.com/office/powerpoint/2010/main" val="3173013552"/>
      </p:ext>
    </p:extLst>
  </p:cSld>
  <p:clrMapOvr>
    <a:masterClrMapping/>
  </p:clrMapOvr>
  <p:transition spd="slow">
    <p:cover/>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61640"/>
            <a:ext cx="9144000" cy="5143500"/>
          </a:xfrm>
          <a:prstGeom prst="rect">
            <a:avLst/>
          </a:prstGeom>
          <a:solidFill>
            <a:srgbClr val="09151A">
              <a:alpha val="75000"/>
            </a:srgbClr>
          </a:solidFill>
          <a:ln/>
        </p:spPr>
        <p:txBody>
          <a:bodyPr/>
          <a:lstStyle/>
          <a:p>
            <a:endParaRPr lang="en-US" sz="731"/>
          </a:p>
        </p:txBody>
      </p:sp>
      <p:pic>
        <p:nvPicPr>
          <p:cNvPr descr="A screenshot of a computer&#10;&#10;Description automatically generated" id="13" name="Picture 12">
            <a:extLst>
              <a:ext uri="{FF2B5EF4-FFF2-40B4-BE49-F238E27FC236}">
                <a16:creationId xmlns:a16="http://schemas.microsoft.com/office/drawing/2014/main" id="{9D28F332-E633-2F0D-5454-0CC55CD0FFA9}"/>
              </a:ext>
            </a:extLst>
          </p:cNvPr>
          <p:cNvPicPr>
            <a:picLocks noChangeAspect="1"/>
          </p:cNvPicPr>
          <p:nvPr/>
        </p:nvPicPr>
        <p:blipFill>
          <a:blip r:embed="rId4"/>
          <a:stretch>
            <a:fillRect/>
          </a:stretch>
        </p:blipFill>
        <p:spPr>
          <a:xfrm>
            <a:off x="0" y="285750"/>
            <a:ext cx="4857750" cy="5143500"/>
          </a:xfrm>
          <a:prstGeom prst="rect">
            <a:avLst/>
          </a:prstGeom>
        </p:spPr>
      </p:pic>
      <p:sp>
        <p:nvSpPr>
          <p:cNvPr id="11" name="TextBox 10">
            <a:hlinkClick r:id="rId5"/>
            <a:extLst>
              <a:ext uri="{FF2B5EF4-FFF2-40B4-BE49-F238E27FC236}">
                <a16:creationId xmlns:a16="http://schemas.microsoft.com/office/drawing/2014/main" id="{D65C84A2-39B3-9696-BB1B-1ED630120CF5}"/>
              </a:ext>
            </a:extLst>
          </p:cNvPr>
          <p:cNvSpPr txBox="1"/>
          <p:nvPr/>
        </p:nvSpPr>
        <p:spPr>
          <a:xfrm>
            <a:off x="2693550" y="1296996"/>
            <a:ext cx="1878451" cy="477054"/>
          </a:xfrm>
          <a:prstGeom prst="rect">
            <a:avLst/>
          </a:prstGeom>
          <a:noFill/>
        </p:spPr>
        <p:txBody>
          <a:bodyPr rtlCol="0" wrap="square">
            <a:spAutoFit/>
          </a:bodyPr>
          <a:lstStyle/>
          <a:p>
            <a:r>
              <a:rPr b="1" dirty="0" lang="en-US" sz="1250">
                <a:solidFill>
                  <a:schemeClr val="bg1"/>
                </a:solidFill>
                <a:hlinkClick r:id="rId5"/>
              </a:rPr>
              <a:t>NAÏVE BAYES ALGORITHM</a:t>
            </a:r>
            <a:endParaRPr b="1" dirty="0" lang="en-US" sz="1250">
              <a:solidFill>
                <a:schemeClr val="bg1"/>
              </a:solidFill>
            </a:endParaRPr>
          </a:p>
        </p:txBody>
      </p:sp>
      <p:sp>
        <p:nvSpPr>
          <p:cNvPr id="14" name="Rectangle 13">
            <a:extLst>
              <a:ext uri="{FF2B5EF4-FFF2-40B4-BE49-F238E27FC236}">
                <a16:creationId xmlns:a16="http://schemas.microsoft.com/office/drawing/2014/main" id="{3AC1B997-94AE-4D13-2B7E-3F9005E3DB86}"/>
              </a:ext>
            </a:extLst>
          </p:cNvPr>
          <p:cNvSpPr/>
          <p:nvPr/>
        </p:nvSpPr>
        <p:spPr>
          <a:xfrm>
            <a:off x="4766095" y="261640"/>
            <a:ext cx="80873" cy="5143500"/>
          </a:xfrm>
          <a:prstGeom prst="rect">
            <a:avLst/>
          </a:prstGeom>
        </p:spPr>
        <p:style>
          <a:lnRef idx="1">
            <a:schemeClr val="accent4"/>
          </a:lnRef>
          <a:fillRef idx="3">
            <a:schemeClr val="accent4"/>
          </a:fillRef>
          <a:effectRef idx="2">
            <a:schemeClr val="accent4"/>
          </a:effectRef>
          <a:fontRef idx="minor">
            <a:schemeClr val="lt1"/>
          </a:fontRef>
        </p:style>
        <p:txBody>
          <a:bodyPr anchor="ctr" rtlCol="0"/>
          <a:lstStyle/>
          <a:p>
            <a:pPr algn="ctr"/>
            <a:endParaRPr lang="en-US" sz="731"/>
          </a:p>
        </p:txBody>
      </p:sp>
      <p:pic>
        <p:nvPicPr>
          <p:cNvPr descr="A screenshot of a computer program&#10;&#10;Description automatically generated" id="16" name="Picture 15">
            <a:extLst>
              <a:ext uri="{FF2B5EF4-FFF2-40B4-BE49-F238E27FC236}">
                <a16:creationId xmlns:a16="http://schemas.microsoft.com/office/drawing/2014/main" id="{7CB88D43-4645-6E68-E230-2E69582DAA35}"/>
              </a:ext>
            </a:extLst>
          </p:cNvPr>
          <p:cNvPicPr>
            <a:picLocks noChangeAspect="1"/>
          </p:cNvPicPr>
          <p:nvPr/>
        </p:nvPicPr>
        <p:blipFill rotWithShape="1">
          <a:blip r:embed="rId6"/>
          <a:srcRect r="44"/>
          <a:stretch/>
        </p:blipFill>
        <p:spPr>
          <a:xfrm>
            <a:off x="4857751" y="261640"/>
            <a:ext cx="4286250" cy="5167610"/>
          </a:xfrm>
          <a:prstGeom prst="rect">
            <a:avLst/>
          </a:prstGeom>
        </p:spPr>
      </p:pic>
      <p:sp>
        <p:nvSpPr>
          <p:cNvPr id="17" name="TextBox 16">
            <a:extLst>
              <a:ext uri="{FF2B5EF4-FFF2-40B4-BE49-F238E27FC236}">
                <a16:creationId xmlns:a16="http://schemas.microsoft.com/office/drawing/2014/main" id="{E1EB1C33-4C47-85E1-099B-AC07665EB967}"/>
              </a:ext>
            </a:extLst>
          </p:cNvPr>
          <p:cNvSpPr txBox="1"/>
          <p:nvPr/>
        </p:nvSpPr>
        <p:spPr>
          <a:xfrm>
            <a:off x="6380852" y="309860"/>
            <a:ext cx="2763148" cy="284693"/>
          </a:xfrm>
          <a:prstGeom prst="rect">
            <a:avLst/>
          </a:prstGeom>
          <a:noFill/>
        </p:spPr>
        <p:txBody>
          <a:bodyPr rtlCol="0" wrap="square">
            <a:spAutoFit/>
          </a:bodyPr>
          <a:lstStyle/>
          <a:p>
            <a:r>
              <a:rPr b="1" dirty="0" lang="en-US" sz="1250">
                <a:solidFill>
                  <a:schemeClr val="bg1"/>
                </a:solidFill>
              </a:rPr>
              <a:t>Logistic Regression</a:t>
            </a:r>
          </a:p>
        </p:txBody>
      </p:sp>
    </p:spTree>
    <p:extLst>
      <p:ext uri="{BB962C8B-B14F-4D97-AF65-F5344CB8AC3E}">
        <p14:creationId xmlns:p14="http://schemas.microsoft.com/office/powerpoint/2010/main" val="2735667724"/>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pic>
        <p:nvPicPr>
          <p:cNvPr id="18" name="Picture 17" descr="A screenshot of a computer program&#10;&#10;Description automatically generated">
            <a:extLst>
              <a:ext uri="{FF2B5EF4-FFF2-40B4-BE49-F238E27FC236}">
                <a16:creationId xmlns:a16="http://schemas.microsoft.com/office/drawing/2014/main" id="{8CE16A74-5BFF-BB51-7C3B-2CA6467971E4}"/>
              </a:ext>
            </a:extLst>
          </p:cNvPr>
          <p:cNvPicPr>
            <a:picLocks noChangeAspect="1"/>
          </p:cNvPicPr>
          <p:nvPr/>
        </p:nvPicPr>
        <p:blipFill>
          <a:blip r:embed="rId4"/>
          <a:stretch>
            <a:fillRect/>
          </a:stretch>
        </p:blipFill>
        <p:spPr>
          <a:xfrm>
            <a:off x="0" y="285750"/>
            <a:ext cx="5208198" cy="5143500"/>
          </a:xfrm>
          <a:prstGeom prst="rect">
            <a:avLst/>
          </a:prstGeom>
        </p:spPr>
      </p:pic>
      <p:pic>
        <p:nvPicPr>
          <p:cNvPr id="20" name="Picture 19" descr="A screenshot of a computer&#10;&#10;Description automatically generated">
            <a:extLst>
              <a:ext uri="{FF2B5EF4-FFF2-40B4-BE49-F238E27FC236}">
                <a16:creationId xmlns:a16="http://schemas.microsoft.com/office/drawing/2014/main" id="{75781555-E53E-BDDA-0428-1C77F781C5EA}"/>
              </a:ext>
            </a:extLst>
          </p:cNvPr>
          <p:cNvPicPr>
            <a:picLocks noChangeAspect="1"/>
          </p:cNvPicPr>
          <p:nvPr/>
        </p:nvPicPr>
        <p:blipFill>
          <a:blip r:embed="rId5"/>
          <a:stretch>
            <a:fillRect/>
          </a:stretch>
        </p:blipFill>
        <p:spPr>
          <a:xfrm>
            <a:off x="5208198" y="3337419"/>
            <a:ext cx="3935802" cy="2091831"/>
          </a:xfrm>
          <a:prstGeom prst="rect">
            <a:avLst/>
          </a:prstGeom>
        </p:spPr>
      </p:pic>
      <p:sp>
        <p:nvSpPr>
          <p:cNvPr id="21" name="Horizontal Scroll 20">
            <a:extLst>
              <a:ext uri="{FF2B5EF4-FFF2-40B4-BE49-F238E27FC236}">
                <a16:creationId xmlns:a16="http://schemas.microsoft.com/office/drawing/2014/main" id="{81E107D8-B62F-34C6-C7D8-578D03634F05}"/>
              </a:ext>
            </a:extLst>
          </p:cNvPr>
          <p:cNvSpPr/>
          <p:nvPr/>
        </p:nvSpPr>
        <p:spPr>
          <a:xfrm>
            <a:off x="5272896" y="199486"/>
            <a:ext cx="3806406" cy="3396651"/>
          </a:xfrm>
          <a:prstGeom prst="horizontalScroll">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563" b="1" dirty="0">
                <a:ln w="0"/>
                <a:solidFill>
                  <a:schemeClr val="bg1"/>
                </a:solidFill>
                <a:effectLst>
                  <a:outerShdw blurRad="38100" dist="19050" dir="2700000" algn="tl" rotWithShape="0">
                    <a:schemeClr val="dk1">
                      <a:alpha val="40000"/>
                    </a:schemeClr>
                  </a:outerShdw>
                </a:effectLst>
              </a:rPr>
              <a:t>XG-Boost</a:t>
            </a:r>
            <a:r>
              <a:rPr lang="en-US" sz="1563" b="1" dirty="0">
                <a:ln w="0"/>
                <a:solidFill>
                  <a:schemeClr val="tx1"/>
                </a:solidFill>
                <a:effectLst>
                  <a:outerShdw blurRad="38100" dist="19050" dir="2700000" algn="tl" rotWithShape="0">
                    <a:schemeClr val="dk1">
                      <a:alpha val="40000"/>
                    </a:schemeClr>
                  </a:outerShdw>
                </a:effectLst>
              </a:rPr>
              <a:t>, short for </a:t>
            </a:r>
            <a:r>
              <a:rPr lang="en-US" sz="1563" b="1" dirty="0">
                <a:ln w="0"/>
                <a:solidFill>
                  <a:schemeClr val="bg1"/>
                </a:solidFill>
                <a:effectLst>
                  <a:outerShdw blurRad="38100" dist="19050" dir="2700000" algn="tl" rotWithShape="0">
                    <a:schemeClr val="dk1">
                      <a:alpha val="40000"/>
                    </a:schemeClr>
                  </a:outerShdw>
                </a:effectLst>
              </a:rPr>
              <a:t>Extreme Gradient Boosting</a:t>
            </a:r>
            <a:r>
              <a:rPr lang="en-US" sz="1563" b="1" dirty="0">
                <a:ln w="0"/>
                <a:solidFill>
                  <a:schemeClr val="tx1"/>
                </a:solidFill>
                <a:effectLst>
                  <a:outerShdw blurRad="38100" dist="19050" dir="2700000" algn="tl" rotWithShape="0">
                    <a:schemeClr val="dk1">
                      <a:alpha val="40000"/>
                    </a:schemeClr>
                  </a:outerShdw>
                </a:effectLst>
              </a:rPr>
              <a:t>, is a powerful machine learning algorithm known for its </a:t>
            </a:r>
            <a:r>
              <a:rPr lang="en-US" sz="1563" b="1" dirty="0">
                <a:ln w="0"/>
                <a:solidFill>
                  <a:schemeClr val="bg1"/>
                </a:solidFill>
                <a:effectLst>
                  <a:outerShdw blurRad="38100" dist="19050" dir="2700000" algn="tl" rotWithShape="0">
                    <a:schemeClr val="dk1">
                      <a:alpha val="40000"/>
                    </a:schemeClr>
                  </a:outerShdw>
                </a:effectLst>
              </a:rPr>
              <a:t>speed </a:t>
            </a:r>
            <a:r>
              <a:rPr lang="en-US" sz="1563" b="1" dirty="0">
                <a:ln w="0"/>
                <a:solidFill>
                  <a:schemeClr val="tx1"/>
                </a:solidFill>
                <a:effectLst>
                  <a:outerShdw blurRad="38100" dist="19050" dir="2700000" algn="tl" rotWithShape="0">
                    <a:schemeClr val="dk1">
                      <a:alpha val="40000"/>
                    </a:schemeClr>
                  </a:outerShdw>
                </a:effectLst>
              </a:rPr>
              <a:t>and</a:t>
            </a:r>
            <a:r>
              <a:rPr lang="en-US" sz="1563" b="1" dirty="0">
                <a:ln w="0"/>
                <a:solidFill>
                  <a:schemeClr val="bg1"/>
                </a:solidFill>
                <a:effectLst>
                  <a:outerShdw blurRad="38100" dist="19050" dir="2700000" algn="tl" rotWithShape="0">
                    <a:schemeClr val="dk1">
                      <a:alpha val="40000"/>
                    </a:schemeClr>
                  </a:outerShdw>
                </a:effectLst>
              </a:rPr>
              <a:t> performance </a:t>
            </a:r>
            <a:r>
              <a:rPr lang="en-US" sz="1563" b="1" dirty="0">
                <a:ln w="0"/>
                <a:solidFill>
                  <a:schemeClr val="tx1"/>
                </a:solidFill>
                <a:effectLst>
                  <a:outerShdw blurRad="38100" dist="19050" dir="2700000" algn="tl" rotWithShape="0">
                    <a:schemeClr val="dk1">
                      <a:alpha val="40000"/>
                    </a:schemeClr>
                  </a:outerShdw>
                </a:effectLst>
              </a:rPr>
              <a:t>in </a:t>
            </a:r>
            <a:r>
              <a:rPr lang="en-US" sz="1563" b="1" dirty="0">
                <a:ln w="0"/>
                <a:solidFill>
                  <a:schemeClr val="bg1"/>
                </a:solidFill>
                <a:effectLst>
                  <a:outerShdw blurRad="38100" dist="19050" dir="2700000" algn="tl" rotWithShape="0">
                    <a:schemeClr val="dk1">
                      <a:alpha val="40000"/>
                    </a:schemeClr>
                  </a:outerShdw>
                </a:effectLst>
              </a:rPr>
              <a:t>supervised learning tasks</a:t>
            </a:r>
            <a:r>
              <a:rPr lang="en-US" sz="1563" b="1" dirty="0">
                <a:ln w="0"/>
                <a:solidFill>
                  <a:schemeClr val="tx1"/>
                </a:solidFill>
                <a:effectLst>
                  <a:outerShdw blurRad="38100" dist="19050" dir="2700000" algn="tl" rotWithShape="0">
                    <a:schemeClr val="dk1">
                      <a:alpha val="40000"/>
                    </a:schemeClr>
                  </a:outerShdw>
                </a:effectLst>
              </a:rPr>
              <a:t>. It operates on the principle of </a:t>
            </a:r>
            <a:r>
              <a:rPr lang="en-US" sz="1563" b="1" dirty="0">
                <a:ln w="0"/>
                <a:solidFill>
                  <a:schemeClr val="bg1"/>
                </a:solidFill>
                <a:effectLst>
                  <a:outerShdw blurRad="38100" dist="19050" dir="2700000" algn="tl" rotWithShape="0">
                    <a:schemeClr val="dk1">
                      <a:alpha val="40000"/>
                    </a:schemeClr>
                  </a:outerShdw>
                </a:effectLst>
              </a:rPr>
              <a:t>ensemble learning</a:t>
            </a:r>
            <a:r>
              <a:rPr lang="en-US" sz="1563" b="1" dirty="0">
                <a:ln w="0"/>
                <a:solidFill>
                  <a:schemeClr val="tx1"/>
                </a:solidFill>
                <a:effectLst>
                  <a:outerShdw blurRad="38100" dist="19050" dir="2700000" algn="tl" rotWithShape="0">
                    <a:schemeClr val="dk1">
                      <a:alpha val="40000"/>
                    </a:schemeClr>
                  </a:outerShdw>
                </a:effectLst>
              </a:rPr>
              <a:t>, where </a:t>
            </a:r>
            <a:r>
              <a:rPr lang="en-US" sz="1563" b="1" dirty="0">
                <a:ln w="0"/>
                <a:solidFill>
                  <a:schemeClr val="bg1"/>
                </a:solidFill>
                <a:effectLst>
                  <a:outerShdw blurRad="38100" dist="19050" dir="2700000" algn="tl" rotWithShape="0">
                    <a:schemeClr val="dk1">
                      <a:alpha val="40000"/>
                    </a:schemeClr>
                  </a:outerShdw>
                </a:effectLst>
              </a:rPr>
              <a:t>multiple weak learners </a:t>
            </a:r>
            <a:r>
              <a:rPr lang="en-US" sz="1563" b="1" dirty="0">
                <a:ln w="0"/>
                <a:solidFill>
                  <a:schemeClr val="tx1"/>
                </a:solidFill>
                <a:effectLst>
                  <a:outerShdw blurRad="38100" dist="19050" dir="2700000" algn="tl" rotWithShape="0">
                    <a:schemeClr val="dk1">
                      <a:alpha val="40000"/>
                    </a:schemeClr>
                  </a:outerShdw>
                </a:effectLst>
              </a:rPr>
              <a:t>(typically decision trees) </a:t>
            </a:r>
            <a:r>
              <a:rPr lang="en-US" sz="1563" b="1" dirty="0">
                <a:ln w="0"/>
                <a:solidFill>
                  <a:schemeClr val="bg1"/>
                </a:solidFill>
                <a:effectLst>
                  <a:outerShdw blurRad="38100" dist="19050" dir="2700000" algn="tl" rotWithShape="0">
                    <a:schemeClr val="dk1">
                      <a:alpha val="40000"/>
                    </a:schemeClr>
                  </a:outerShdw>
                </a:effectLst>
              </a:rPr>
              <a:t>are combined sequentially</a:t>
            </a:r>
            <a:r>
              <a:rPr lang="en-US" sz="1563" b="1" dirty="0">
                <a:ln w="0"/>
                <a:solidFill>
                  <a:schemeClr val="tx1"/>
                </a:solidFill>
                <a:effectLst>
                  <a:outerShdw blurRad="38100" dist="19050" dir="2700000" algn="tl" rotWithShape="0">
                    <a:schemeClr val="dk1">
                      <a:alpha val="40000"/>
                    </a:schemeClr>
                  </a:outerShdw>
                </a:effectLst>
              </a:rPr>
              <a:t> to </a:t>
            </a:r>
            <a:r>
              <a:rPr lang="en-US" sz="1563" b="1" dirty="0">
                <a:ln w="0"/>
                <a:solidFill>
                  <a:schemeClr val="bg1"/>
                </a:solidFill>
                <a:effectLst>
                  <a:outerShdw blurRad="38100" dist="19050" dir="2700000" algn="tl" rotWithShape="0">
                    <a:schemeClr val="dk1">
                      <a:alpha val="40000"/>
                    </a:schemeClr>
                  </a:outerShdw>
                </a:effectLst>
              </a:rPr>
              <a:t>create a strong learner</a:t>
            </a:r>
            <a:r>
              <a:rPr lang="en-US" sz="1563" b="1" dirty="0">
                <a:ln w="0"/>
                <a:solidFill>
                  <a:schemeClr val="tx1"/>
                </a:solidFill>
                <a:effectLst>
                  <a:outerShdw blurRad="38100" dist="19050" dir="2700000" algn="tl" rotWithShape="0">
                    <a:schemeClr val="dk1">
                      <a:alpha val="40000"/>
                    </a:schemeClr>
                  </a:outerShdw>
                </a:effectLst>
              </a:rPr>
              <a:t>.</a:t>
            </a:r>
          </a:p>
        </p:txBody>
      </p:sp>
      <p:sp>
        <p:nvSpPr>
          <p:cNvPr id="22" name="Rectangle 21">
            <a:extLst>
              <a:ext uri="{FF2B5EF4-FFF2-40B4-BE49-F238E27FC236}">
                <a16:creationId xmlns:a16="http://schemas.microsoft.com/office/drawing/2014/main" id="{BFF673C1-B994-65D4-335B-D5552C5C7206}"/>
              </a:ext>
            </a:extLst>
          </p:cNvPr>
          <p:cNvSpPr/>
          <p:nvPr/>
        </p:nvSpPr>
        <p:spPr>
          <a:xfrm>
            <a:off x="5204828" y="285750"/>
            <a:ext cx="71438" cy="5143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731"/>
          </a:p>
        </p:txBody>
      </p:sp>
    </p:spTree>
    <p:extLst>
      <p:ext uri="{BB962C8B-B14F-4D97-AF65-F5344CB8AC3E}">
        <p14:creationId xmlns:p14="http://schemas.microsoft.com/office/powerpoint/2010/main" val="1606314557"/>
      </p:ext>
    </p:extLst>
  </p:cSld>
  <p:clrMapOvr>
    <a:masterClrMapping/>
  </p:clrMapOvr>
  <p:transition spd="slow">
    <p:cover/>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pic>
        <p:nvPicPr>
          <p:cNvPr descr="A screenshot of a computer&#10;&#10;Description automatically generated" id="5" name="Picture 4">
            <a:extLst>
              <a:ext uri="{FF2B5EF4-FFF2-40B4-BE49-F238E27FC236}">
                <a16:creationId xmlns:a16="http://schemas.microsoft.com/office/drawing/2014/main" id="{E93DF441-1DAA-4748-4BC6-28ADAC8505FA}"/>
              </a:ext>
            </a:extLst>
          </p:cNvPr>
          <p:cNvPicPr>
            <a:picLocks noChangeAspect="1"/>
          </p:cNvPicPr>
          <p:nvPr/>
        </p:nvPicPr>
        <p:blipFill rotWithShape="1">
          <a:blip r:embed="rId4"/>
          <a:srcRect l="48" r="35" t="31"/>
          <a:stretch/>
        </p:blipFill>
        <p:spPr>
          <a:xfrm>
            <a:off x="5167312" y="1924769"/>
            <a:ext cx="3976688" cy="3504481"/>
          </a:xfrm>
          <a:prstGeom prst="rect">
            <a:avLst/>
          </a:prstGeom>
        </p:spPr>
      </p:pic>
      <p:pic>
        <p:nvPicPr>
          <p:cNvPr descr="A screenshot of a computer&#10;&#10;Description automatically generated" id="9" name="Picture 8">
            <a:extLst>
              <a:ext uri="{FF2B5EF4-FFF2-40B4-BE49-F238E27FC236}">
                <a16:creationId xmlns:a16="http://schemas.microsoft.com/office/drawing/2014/main" id="{4F97F0E5-1BCB-50B5-2110-93B524EEDC66}"/>
              </a:ext>
            </a:extLst>
          </p:cNvPr>
          <p:cNvPicPr>
            <a:picLocks noChangeAspect="1"/>
          </p:cNvPicPr>
          <p:nvPr/>
        </p:nvPicPr>
        <p:blipFill rotWithShape="1">
          <a:blip r:embed="rId5"/>
          <a:srcRect r="37" t="8"/>
          <a:stretch/>
        </p:blipFill>
        <p:spPr>
          <a:xfrm>
            <a:off x="0" y="285750"/>
            <a:ext cx="5095875" cy="5143500"/>
          </a:xfrm>
          <a:prstGeom prst="rect">
            <a:avLst/>
          </a:prstGeom>
        </p:spPr>
      </p:pic>
      <p:sp>
        <p:nvSpPr>
          <p:cNvPr id="10" name="Rectangle 9">
            <a:extLst>
              <a:ext uri="{FF2B5EF4-FFF2-40B4-BE49-F238E27FC236}">
                <a16:creationId xmlns:a16="http://schemas.microsoft.com/office/drawing/2014/main" id="{3E4999DB-45D4-7105-84D0-E663BFE16AC7}"/>
              </a:ext>
            </a:extLst>
          </p:cNvPr>
          <p:cNvSpPr/>
          <p:nvPr/>
        </p:nvSpPr>
        <p:spPr>
          <a:xfrm>
            <a:off x="5095875" y="285750"/>
            <a:ext cx="71438" cy="5143500"/>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anchor="ctr" rtlCol="0"/>
          <a:lstStyle/>
          <a:p>
            <a:pPr algn="ctr"/>
            <a:endParaRPr lang="en-US" sz="731"/>
          </a:p>
        </p:txBody>
      </p:sp>
      <p:sp>
        <p:nvSpPr>
          <p:cNvPr id="11" name="Left Arrow Callout 10">
            <a:extLst>
              <a:ext uri="{FF2B5EF4-FFF2-40B4-BE49-F238E27FC236}">
                <a16:creationId xmlns:a16="http://schemas.microsoft.com/office/drawing/2014/main" id="{DC8A69C6-F495-6B23-2D71-570C43F3CA7D}"/>
              </a:ext>
            </a:extLst>
          </p:cNvPr>
          <p:cNvSpPr/>
          <p:nvPr/>
        </p:nvSpPr>
        <p:spPr>
          <a:xfrm>
            <a:off x="4431821" y="285750"/>
            <a:ext cx="4712179" cy="1639019"/>
          </a:xfrm>
          <a:prstGeom prst="leftArrowCallout">
            <a:avLst>
              <a:gd fmla="val 25000" name="adj1"/>
              <a:gd fmla="val 21717" name="adj2"/>
              <a:gd fmla="val 25000" name="adj3"/>
              <a:gd fmla="val 84783" name="adj4"/>
            </a:avLst>
          </a:prstGeom>
        </p:spPr>
        <p:style>
          <a:lnRef idx="1">
            <a:schemeClr val="accent6"/>
          </a:lnRef>
          <a:fillRef idx="2">
            <a:schemeClr val="accent6"/>
          </a:fillRef>
          <a:effectRef idx="1">
            <a:schemeClr val="accent6"/>
          </a:effectRef>
          <a:fontRef idx="minor">
            <a:schemeClr val="dk1"/>
          </a:fontRef>
        </p:style>
        <p:txBody>
          <a:bodyPr anchor="ctr" rtlCol="0"/>
          <a:lstStyle/>
          <a:p>
            <a:pPr algn="ctr"/>
            <a:endParaRPr dirty="0" lang="en-US" sz="731"/>
          </a:p>
          <a:p>
            <a:pPr algn="ctr"/>
            <a:r>
              <a:rPr b="1" dirty="0" lang="en-US" sz="2000">
                <a:solidFill>
                  <a:schemeClr val="bg1"/>
                </a:solidFill>
              </a:rPr>
              <a:t>Cat-Boost</a:t>
            </a:r>
            <a:r>
              <a:rPr b="1" dirty="0" lang="en-US" sz="1500"/>
              <a:t> is a gradient boosting algorithm designed for high-performance machine learning tasks. It excels in handling categorical features without the need for extensive preprocessing, while also providing efficient training speed and robustness to noisy data.</a:t>
            </a:r>
          </a:p>
        </p:txBody>
      </p:sp>
    </p:spTree>
    <p:extLst>
      <p:ext uri="{BB962C8B-B14F-4D97-AF65-F5344CB8AC3E}">
        <p14:creationId xmlns:p14="http://schemas.microsoft.com/office/powerpoint/2010/main" val="655952159"/>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pic>
        <p:nvPicPr>
          <p:cNvPr id="18" name="Picture 17" descr="A group of women sitting at a table with laptops&#10;&#10;Description automatically generated">
            <a:extLst>
              <a:ext uri="{FF2B5EF4-FFF2-40B4-BE49-F238E27FC236}">
                <a16:creationId xmlns:a16="http://schemas.microsoft.com/office/drawing/2014/main" id="{9FA738B2-EE26-E558-994E-97F53EB53BDF}"/>
              </a:ext>
            </a:extLst>
          </p:cNvPr>
          <p:cNvPicPr>
            <a:picLocks noChangeAspect="1"/>
          </p:cNvPicPr>
          <p:nvPr/>
        </p:nvPicPr>
        <p:blipFill>
          <a:blip r:embed="rId4"/>
          <a:stretch>
            <a:fillRect/>
          </a:stretch>
        </p:blipFill>
        <p:spPr>
          <a:xfrm>
            <a:off x="142875" y="418420"/>
            <a:ext cx="8745991" cy="4888366"/>
          </a:xfrm>
          <a:prstGeom prst="rect">
            <a:avLst/>
          </a:prstGeom>
        </p:spPr>
      </p:pic>
      <p:sp>
        <p:nvSpPr>
          <p:cNvPr id="19" name="Shape 0">
            <a:extLst>
              <a:ext uri="{FF2B5EF4-FFF2-40B4-BE49-F238E27FC236}">
                <a16:creationId xmlns:a16="http://schemas.microsoft.com/office/drawing/2014/main" id="{F2275874-B9D4-7548-7A0F-44CFC00A795B}"/>
              </a:ext>
            </a:extLst>
          </p:cNvPr>
          <p:cNvSpPr/>
          <p:nvPr/>
        </p:nvSpPr>
        <p:spPr>
          <a:xfrm>
            <a:off x="142875" y="408214"/>
            <a:ext cx="9001125" cy="5066726"/>
          </a:xfrm>
          <a:prstGeom prst="rect">
            <a:avLst/>
          </a:prstGeom>
          <a:solidFill>
            <a:srgbClr val="09151A">
              <a:alpha val="48000"/>
            </a:srgbClr>
          </a:solidFill>
          <a:ln/>
        </p:spPr>
        <p:txBody>
          <a:bodyPr/>
          <a:lstStyle/>
          <a:p>
            <a:endParaRPr lang="en-US" sz="731"/>
          </a:p>
        </p:txBody>
      </p:sp>
      <p:sp>
        <p:nvSpPr>
          <p:cNvPr id="20" name="TextBox 19">
            <a:extLst>
              <a:ext uri="{FF2B5EF4-FFF2-40B4-BE49-F238E27FC236}">
                <a16:creationId xmlns:a16="http://schemas.microsoft.com/office/drawing/2014/main" id="{BAC4CFCF-3C55-7887-58E9-DBA3CC1D8182}"/>
              </a:ext>
            </a:extLst>
          </p:cNvPr>
          <p:cNvSpPr txBox="1"/>
          <p:nvPr/>
        </p:nvSpPr>
        <p:spPr>
          <a:xfrm>
            <a:off x="255134" y="1434334"/>
            <a:ext cx="8480652" cy="2631490"/>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wrap="square" rtlCol="0">
            <a:spAutoFit/>
          </a:bodyPr>
          <a:lstStyle/>
          <a:p>
            <a:r>
              <a:rPr lang="en-US" sz="4125" b="1" dirty="0">
                <a:solidFill>
                  <a:schemeClr val="bg1"/>
                </a:solidFill>
              </a:rPr>
              <a:t>We Are basically working on Deep learning techniques </a:t>
            </a:r>
          </a:p>
          <a:p>
            <a:r>
              <a:rPr lang="en-US" sz="4125" b="1" dirty="0">
                <a:solidFill>
                  <a:schemeClr val="bg1"/>
                </a:solidFill>
              </a:rPr>
              <a:t>Working on RNN and LSTM And BERT is in Progress…………</a:t>
            </a:r>
          </a:p>
        </p:txBody>
      </p:sp>
    </p:spTree>
    <p:extLst>
      <p:ext uri="{BB962C8B-B14F-4D97-AF65-F5344CB8AC3E}">
        <p14:creationId xmlns:p14="http://schemas.microsoft.com/office/powerpoint/2010/main" val="1914064394"/>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573597" y="961131"/>
            <a:ext cx="5996806" cy="619944"/>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Evaluation Metrics and Performance</a:t>
            </a:r>
            <a:endParaRPr lang="en-US" sz="2734" b="1" dirty="0"/>
          </a:p>
        </p:txBody>
      </p:sp>
      <p:sp>
        <p:nvSpPr>
          <p:cNvPr id="5" name="Shape 2"/>
          <p:cNvSpPr/>
          <p:nvPr/>
        </p:nvSpPr>
        <p:spPr>
          <a:xfrm>
            <a:off x="1573597" y="1798438"/>
            <a:ext cx="5996806" cy="1870472"/>
          </a:xfrm>
          <a:prstGeom prst="roundRect">
            <a:avLst>
              <a:gd name="adj" fmla="val 3341"/>
            </a:avLst>
          </a:prstGeom>
          <a:noFill/>
          <a:ln w="7620">
            <a:solidFill>
              <a:srgbClr val="FFFFFF">
                <a:alpha val="24000"/>
              </a:srgbClr>
            </a:solidFill>
            <a:prstDash val="solid"/>
          </a:ln>
        </p:spPr>
        <p:txBody>
          <a:bodyPr/>
          <a:lstStyle/>
          <a:p>
            <a:endParaRPr lang="en-US" sz="731"/>
          </a:p>
        </p:txBody>
      </p:sp>
      <p:sp>
        <p:nvSpPr>
          <p:cNvPr id="6" name="Shape 3"/>
          <p:cNvSpPr/>
          <p:nvPr/>
        </p:nvSpPr>
        <p:spPr>
          <a:xfrm>
            <a:off x="1578360" y="1803201"/>
            <a:ext cx="5987281" cy="620316"/>
          </a:xfrm>
          <a:prstGeom prst="rect">
            <a:avLst/>
          </a:prstGeom>
          <a:solidFill>
            <a:srgbClr val="FFFFFF">
              <a:alpha val="4000"/>
            </a:srgbClr>
          </a:solidFill>
          <a:ln/>
        </p:spPr>
        <p:txBody>
          <a:bodyPr/>
          <a:lstStyle/>
          <a:p>
            <a:endParaRPr lang="en-US" sz="731"/>
          </a:p>
        </p:txBody>
      </p:sp>
      <p:sp>
        <p:nvSpPr>
          <p:cNvPr id="7" name="Text 4"/>
          <p:cNvSpPr/>
          <p:nvPr/>
        </p:nvSpPr>
        <p:spPr>
          <a:xfrm>
            <a:off x="1717290" y="1891233"/>
            <a:ext cx="2713509" cy="222126"/>
          </a:xfrm>
          <a:prstGeom prst="rect">
            <a:avLst/>
          </a:prstGeom>
          <a:noFill/>
          <a:ln/>
        </p:spPr>
        <p:txBody>
          <a:bodyPr wrap="non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Precision</a:t>
            </a:r>
            <a:endParaRPr lang="en-US" sz="1094" dirty="0"/>
          </a:p>
        </p:txBody>
      </p:sp>
      <p:sp>
        <p:nvSpPr>
          <p:cNvPr id="8" name="Text 5"/>
          <p:cNvSpPr/>
          <p:nvPr/>
        </p:nvSpPr>
        <p:spPr>
          <a:xfrm>
            <a:off x="4713275" y="1891233"/>
            <a:ext cx="2713509" cy="444252"/>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Measuring the accuracy of the positive sentiment predictions</a:t>
            </a:r>
            <a:endParaRPr lang="en-US" sz="1094" dirty="0"/>
          </a:p>
        </p:txBody>
      </p:sp>
      <p:sp>
        <p:nvSpPr>
          <p:cNvPr id="9" name="Shape 6"/>
          <p:cNvSpPr/>
          <p:nvPr/>
        </p:nvSpPr>
        <p:spPr>
          <a:xfrm>
            <a:off x="1578360" y="2423516"/>
            <a:ext cx="5987281" cy="620316"/>
          </a:xfrm>
          <a:prstGeom prst="rect">
            <a:avLst/>
          </a:prstGeom>
          <a:solidFill>
            <a:srgbClr val="000000">
              <a:alpha val="4000"/>
            </a:srgbClr>
          </a:solidFill>
          <a:ln/>
        </p:spPr>
        <p:txBody>
          <a:bodyPr/>
          <a:lstStyle/>
          <a:p>
            <a:endParaRPr lang="en-US" sz="731" dirty="0"/>
          </a:p>
        </p:txBody>
      </p:sp>
      <p:sp>
        <p:nvSpPr>
          <p:cNvPr id="10" name="Text 7"/>
          <p:cNvSpPr/>
          <p:nvPr/>
        </p:nvSpPr>
        <p:spPr>
          <a:xfrm>
            <a:off x="1717290" y="2511548"/>
            <a:ext cx="2713509" cy="222126"/>
          </a:xfrm>
          <a:prstGeom prst="rect">
            <a:avLst/>
          </a:prstGeom>
          <a:noFill/>
          <a:ln/>
        </p:spPr>
        <p:txBody>
          <a:bodyPr wrap="non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Recall</a:t>
            </a:r>
            <a:endParaRPr lang="en-US" sz="1094" dirty="0"/>
          </a:p>
        </p:txBody>
      </p:sp>
      <p:sp>
        <p:nvSpPr>
          <p:cNvPr id="11" name="Text 8"/>
          <p:cNvSpPr/>
          <p:nvPr/>
        </p:nvSpPr>
        <p:spPr>
          <a:xfrm>
            <a:off x="4713275" y="2511548"/>
            <a:ext cx="2713509" cy="444252"/>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Evaluating the ability of the model to identify positive sentiments within the dataset</a:t>
            </a:r>
            <a:endParaRPr lang="en-US" sz="1094" dirty="0"/>
          </a:p>
        </p:txBody>
      </p:sp>
      <p:sp>
        <p:nvSpPr>
          <p:cNvPr id="12" name="Shape 9"/>
          <p:cNvSpPr/>
          <p:nvPr/>
        </p:nvSpPr>
        <p:spPr>
          <a:xfrm>
            <a:off x="1578360" y="3043832"/>
            <a:ext cx="5987281" cy="620316"/>
          </a:xfrm>
          <a:prstGeom prst="rect">
            <a:avLst/>
          </a:prstGeom>
          <a:solidFill>
            <a:srgbClr val="FFFFFF">
              <a:alpha val="4000"/>
            </a:srgbClr>
          </a:solidFill>
          <a:ln/>
        </p:spPr>
        <p:txBody>
          <a:bodyPr/>
          <a:lstStyle/>
          <a:p>
            <a:endParaRPr lang="en-US" sz="731"/>
          </a:p>
        </p:txBody>
      </p:sp>
      <p:sp>
        <p:nvSpPr>
          <p:cNvPr id="13" name="Text 10"/>
          <p:cNvSpPr/>
          <p:nvPr/>
        </p:nvSpPr>
        <p:spPr>
          <a:xfrm>
            <a:off x="1717290" y="3131864"/>
            <a:ext cx="2713509" cy="222126"/>
          </a:xfrm>
          <a:prstGeom prst="rect">
            <a:avLst/>
          </a:prstGeom>
          <a:noFill/>
          <a:ln/>
        </p:spPr>
        <p:txBody>
          <a:bodyPr wrap="non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F1 Score</a:t>
            </a:r>
            <a:endParaRPr lang="en-US" sz="1094" dirty="0"/>
          </a:p>
        </p:txBody>
      </p:sp>
      <p:sp>
        <p:nvSpPr>
          <p:cNvPr id="14" name="Text 11"/>
          <p:cNvSpPr/>
          <p:nvPr/>
        </p:nvSpPr>
        <p:spPr>
          <a:xfrm>
            <a:off x="4713275" y="3131864"/>
            <a:ext cx="2713509" cy="444252"/>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Providing a balance between precision and recall for sentiment classification</a:t>
            </a:r>
            <a:endParaRPr lang="en-US" sz="1094" dirty="0"/>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pic>
        <p:nvPicPr>
          <p:cNvPr id="16" name="Picture 15" descr="A math equations on a white background&#10;&#10;Description automatically generated">
            <a:extLst>
              <a:ext uri="{FF2B5EF4-FFF2-40B4-BE49-F238E27FC236}">
                <a16:creationId xmlns:a16="http://schemas.microsoft.com/office/drawing/2014/main" id="{31C6F1A7-B52D-6CB2-CEE6-27EB0FE38E53}"/>
              </a:ext>
            </a:extLst>
          </p:cNvPr>
          <p:cNvPicPr>
            <a:picLocks noChangeAspect="1"/>
          </p:cNvPicPr>
          <p:nvPr/>
        </p:nvPicPr>
        <p:blipFill>
          <a:blip r:embed="rId4"/>
          <a:stretch>
            <a:fillRect/>
          </a:stretch>
        </p:blipFill>
        <p:spPr>
          <a:xfrm>
            <a:off x="-1" y="285750"/>
            <a:ext cx="9144001" cy="5143499"/>
          </a:xfrm>
          <a:prstGeom prst="rect">
            <a:avLst/>
          </a:prstGeom>
        </p:spPr>
      </p:pic>
      <p:sp>
        <p:nvSpPr>
          <p:cNvPr id="17" name="Rectangle 16">
            <a:extLst>
              <a:ext uri="{FF2B5EF4-FFF2-40B4-BE49-F238E27FC236}">
                <a16:creationId xmlns:a16="http://schemas.microsoft.com/office/drawing/2014/main" id="{675DB97E-FB1B-572A-0BB6-ABEFB53F959B}"/>
              </a:ext>
            </a:extLst>
          </p:cNvPr>
          <p:cNvSpPr/>
          <p:nvPr/>
        </p:nvSpPr>
        <p:spPr>
          <a:xfrm>
            <a:off x="-1" y="285750"/>
            <a:ext cx="224519" cy="51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18" name="Rectangle 17">
            <a:extLst>
              <a:ext uri="{FF2B5EF4-FFF2-40B4-BE49-F238E27FC236}">
                <a16:creationId xmlns:a16="http://schemas.microsoft.com/office/drawing/2014/main" id="{170993D9-4ED6-AF59-3CDA-271A75DCA5CE}"/>
              </a:ext>
            </a:extLst>
          </p:cNvPr>
          <p:cNvSpPr/>
          <p:nvPr/>
        </p:nvSpPr>
        <p:spPr>
          <a:xfrm>
            <a:off x="9041946" y="285749"/>
            <a:ext cx="102054" cy="514349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20" name="TextBox 19">
            <a:extLst>
              <a:ext uri="{FF2B5EF4-FFF2-40B4-BE49-F238E27FC236}">
                <a16:creationId xmlns:a16="http://schemas.microsoft.com/office/drawing/2014/main" id="{3A5BB651-505A-8EA1-60AF-4AAEC3A6B9E5}"/>
              </a:ext>
            </a:extLst>
          </p:cNvPr>
          <p:cNvSpPr txBox="1"/>
          <p:nvPr/>
        </p:nvSpPr>
        <p:spPr>
          <a:xfrm>
            <a:off x="2281671" y="2742084"/>
            <a:ext cx="4580659" cy="204800"/>
          </a:xfrm>
          <a:prstGeom prst="rect">
            <a:avLst/>
          </a:prstGeom>
          <a:noFill/>
        </p:spPr>
        <p:txBody>
          <a:bodyPr wrap="square">
            <a:spAutoFit/>
          </a:bodyPr>
          <a:lstStyle/>
          <a:p>
            <a:r>
              <a:rPr lang="en-IN" sz="731" dirty="0">
                <a:solidFill>
                  <a:srgbClr val="000000"/>
                </a:solidFill>
              </a:rPr>
              <a:t> </a:t>
            </a:r>
            <a:endParaRPr lang="en-US" sz="731" dirty="0"/>
          </a:p>
        </p:txBody>
      </p:sp>
      <p:sp>
        <p:nvSpPr>
          <p:cNvPr id="25" name="Rectangle 24">
            <a:extLst>
              <a:ext uri="{FF2B5EF4-FFF2-40B4-BE49-F238E27FC236}">
                <a16:creationId xmlns:a16="http://schemas.microsoft.com/office/drawing/2014/main" id="{382231D9-1B55-8B7D-3386-124BEDDD70B0}"/>
              </a:ext>
            </a:extLst>
          </p:cNvPr>
          <p:cNvSpPr/>
          <p:nvPr/>
        </p:nvSpPr>
        <p:spPr>
          <a:xfrm>
            <a:off x="224518" y="285750"/>
            <a:ext cx="228369" cy="514349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731"/>
          </a:p>
        </p:txBody>
      </p:sp>
      <p:sp>
        <p:nvSpPr>
          <p:cNvPr id="22" name="TextBox 21">
            <a:extLst>
              <a:ext uri="{FF2B5EF4-FFF2-40B4-BE49-F238E27FC236}">
                <a16:creationId xmlns:a16="http://schemas.microsoft.com/office/drawing/2014/main" id="{4CD5B358-53C7-565C-78B6-39060128FEA3}"/>
              </a:ext>
            </a:extLst>
          </p:cNvPr>
          <p:cNvSpPr txBox="1"/>
          <p:nvPr/>
        </p:nvSpPr>
        <p:spPr>
          <a:xfrm>
            <a:off x="2281671" y="2742084"/>
            <a:ext cx="4580659" cy="204800"/>
          </a:xfrm>
          <a:prstGeom prst="rect">
            <a:avLst/>
          </a:prstGeom>
          <a:noFill/>
        </p:spPr>
        <p:txBody>
          <a:bodyPr wrap="square">
            <a:spAutoFit/>
          </a:bodyPr>
          <a:lstStyle/>
          <a:p>
            <a:r>
              <a:rPr lang="en-IN" sz="731" dirty="0">
                <a:solidFill>
                  <a:srgbClr val="000000"/>
                </a:solidFill>
              </a:rPr>
              <a:t> </a:t>
            </a:r>
            <a:endParaRPr lang="en-US" sz="731" dirty="0"/>
          </a:p>
        </p:txBody>
      </p:sp>
      <p:pic>
        <p:nvPicPr>
          <p:cNvPr id="24" name="Picture 23">
            <a:extLst>
              <a:ext uri="{FF2B5EF4-FFF2-40B4-BE49-F238E27FC236}">
                <a16:creationId xmlns:a16="http://schemas.microsoft.com/office/drawing/2014/main" id="{EF534013-5933-AF4C-E9CC-AD5AB61D31A2}"/>
              </a:ext>
            </a:extLst>
          </p:cNvPr>
          <p:cNvPicPr>
            <a:picLocks noChangeAspect="1"/>
          </p:cNvPicPr>
          <p:nvPr/>
        </p:nvPicPr>
        <p:blipFill>
          <a:blip r:embed="rId5"/>
          <a:stretch>
            <a:fillRect/>
          </a:stretch>
        </p:blipFill>
        <p:spPr>
          <a:xfrm>
            <a:off x="449037" y="285747"/>
            <a:ext cx="8686232" cy="5138334"/>
          </a:xfrm>
          <a:prstGeom prst="rect">
            <a:avLst/>
          </a:prstGeom>
        </p:spPr>
      </p:pic>
      <p:pic>
        <p:nvPicPr>
          <p:cNvPr id="1028" name="Picture 4" descr="What is a confusion matrix?. Everything you Should Know about… | by  Anuganti Suresh | Analytics Vidhya | Medium">
            <a:extLst>
              <a:ext uri="{FF2B5EF4-FFF2-40B4-BE49-F238E27FC236}">
                <a16:creationId xmlns:a16="http://schemas.microsoft.com/office/drawing/2014/main" id="{6B63A133-6FA3-D9F9-E7B3-215A52B4C4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6680" y="3062352"/>
            <a:ext cx="2712954" cy="236172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0780F55F-3F18-D2EA-FBB3-3732F995D08B}"/>
              </a:ext>
            </a:extLst>
          </p:cNvPr>
          <p:cNvSpPr txBox="1"/>
          <p:nvPr/>
        </p:nvSpPr>
        <p:spPr>
          <a:xfrm>
            <a:off x="1579764" y="3703968"/>
            <a:ext cx="1648740" cy="284693"/>
          </a:xfrm>
          <a:prstGeom prst="rect">
            <a:avLst/>
          </a:prstGeom>
          <a:noFill/>
        </p:spPr>
        <p:txBody>
          <a:bodyPr wrap="square" rtlCol="0">
            <a:spAutoFit/>
          </a:bodyPr>
          <a:lstStyle/>
          <a:p>
            <a:r>
              <a:rPr lang="en-US" sz="1250" dirty="0">
                <a:latin typeface="Times New Roman" panose="02020603050405020304" pitchFamily="18" charset="0"/>
                <a:cs typeface="Times New Roman" panose="02020603050405020304" pitchFamily="18" charset="0"/>
              </a:rPr>
              <a:t>Precision and recall.</a:t>
            </a:r>
          </a:p>
        </p:txBody>
      </p:sp>
    </p:spTree>
    <p:extLst>
      <p:ext uri="{BB962C8B-B14F-4D97-AF65-F5344CB8AC3E}">
        <p14:creationId xmlns:p14="http://schemas.microsoft.com/office/powerpoint/2010/main" val="3891972502"/>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dirty="0"/>
          </a:p>
        </p:txBody>
      </p:sp>
      <p:pic>
        <p:nvPicPr>
          <p:cNvPr id="12" name="Picture 4" descr="What is a confusion matrix?. Everything you Should Know about… | by  Anuganti Suresh | Analytics Vidhya | Medium">
            <a:extLst>
              <a:ext uri="{FF2B5EF4-FFF2-40B4-BE49-F238E27FC236}">
                <a16:creationId xmlns:a16="http://schemas.microsoft.com/office/drawing/2014/main" id="{1BFF3605-76EE-E2DF-492B-D18DF0DA76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7" y="1112189"/>
            <a:ext cx="4027008" cy="350566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B128E4CF-9B25-F03B-CBE2-25AC3AA97CDC}"/>
              </a:ext>
            </a:extLst>
          </p:cNvPr>
          <p:cNvPicPr>
            <a:picLocks noChangeAspect="1"/>
          </p:cNvPicPr>
          <p:nvPr/>
        </p:nvPicPr>
        <p:blipFill>
          <a:blip r:embed="rId5"/>
          <a:stretch>
            <a:fillRect/>
          </a:stretch>
        </p:blipFill>
        <p:spPr>
          <a:xfrm>
            <a:off x="4259742" y="1104669"/>
            <a:ext cx="4634227" cy="4038104"/>
          </a:xfrm>
          <a:prstGeom prst="rect">
            <a:avLst/>
          </a:prstGeom>
        </p:spPr>
      </p:pic>
      <p:sp>
        <p:nvSpPr>
          <p:cNvPr id="15" name="TextBox 14">
            <a:extLst>
              <a:ext uri="{FF2B5EF4-FFF2-40B4-BE49-F238E27FC236}">
                <a16:creationId xmlns:a16="http://schemas.microsoft.com/office/drawing/2014/main" id="{BEC76757-1B6B-F22B-CEA6-A3E696150620}"/>
              </a:ext>
            </a:extLst>
          </p:cNvPr>
          <p:cNvSpPr txBox="1"/>
          <p:nvPr/>
        </p:nvSpPr>
        <p:spPr>
          <a:xfrm>
            <a:off x="116367" y="398894"/>
            <a:ext cx="5488781" cy="861774"/>
          </a:xfrm>
          <a:prstGeom prst="rect">
            <a:avLst/>
          </a:prstGeom>
          <a:noFill/>
        </p:spPr>
        <p:txBody>
          <a:bodyPr wrap="square" rtlCol="0">
            <a:spAutoFit/>
          </a:bodyPr>
          <a:lstStyle/>
          <a:p>
            <a:r>
              <a:rPr lang="en-US" sz="5000" dirty="0">
                <a:solidFill>
                  <a:schemeClr val="bg1"/>
                </a:solidFill>
              </a:rPr>
              <a:t>CONFUSION MATRIX</a:t>
            </a:r>
          </a:p>
        </p:txBody>
      </p:sp>
      <p:sp>
        <p:nvSpPr>
          <p:cNvPr id="19" name="Rectangle 18">
            <a:extLst>
              <a:ext uri="{FF2B5EF4-FFF2-40B4-BE49-F238E27FC236}">
                <a16:creationId xmlns:a16="http://schemas.microsoft.com/office/drawing/2014/main" id="{4CB78933-6CC9-80F2-547B-A594E98D7F95}"/>
              </a:ext>
            </a:extLst>
          </p:cNvPr>
          <p:cNvSpPr/>
          <p:nvPr/>
        </p:nvSpPr>
        <p:spPr>
          <a:xfrm>
            <a:off x="4810125" y="1168217"/>
            <a:ext cx="83344" cy="39110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20" name="Rectangle 19">
            <a:extLst>
              <a:ext uri="{FF2B5EF4-FFF2-40B4-BE49-F238E27FC236}">
                <a16:creationId xmlns:a16="http://schemas.microsoft.com/office/drawing/2014/main" id="{8F3AC4B1-9E84-A67D-4015-9C324F97BE19}"/>
              </a:ext>
            </a:extLst>
          </p:cNvPr>
          <p:cNvSpPr/>
          <p:nvPr/>
        </p:nvSpPr>
        <p:spPr>
          <a:xfrm>
            <a:off x="4501124" y="1573491"/>
            <a:ext cx="3866274" cy="986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31"/>
          </a:p>
        </p:txBody>
      </p:sp>
      <p:sp>
        <p:nvSpPr>
          <p:cNvPr id="22" name="Rectangle 21">
            <a:extLst>
              <a:ext uri="{FF2B5EF4-FFF2-40B4-BE49-F238E27FC236}">
                <a16:creationId xmlns:a16="http://schemas.microsoft.com/office/drawing/2014/main" id="{CAA2E7A1-2769-98F5-18B9-14A3DA153E23}"/>
              </a:ext>
            </a:extLst>
          </p:cNvPr>
          <p:cNvSpPr/>
          <p:nvPr/>
        </p:nvSpPr>
        <p:spPr>
          <a:xfrm>
            <a:off x="6635038" y="1359200"/>
            <a:ext cx="83344" cy="36295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731"/>
          </a:p>
        </p:txBody>
      </p:sp>
      <p:sp>
        <p:nvSpPr>
          <p:cNvPr id="23" name="Rectangle 22">
            <a:extLst>
              <a:ext uri="{FF2B5EF4-FFF2-40B4-BE49-F238E27FC236}">
                <a16:creationId xmlns:a16="http://schemas.microsoft.com/office/drawing/2014/main" id="{F10A8094-4292-2F0B-682B-1096EF9E24DC}"/>
              </a:ext>
            </a:extLst>
          </p:cNvPr>
          <p:cNvSpPr/>
          <p:nvPr/>
        </p:nvSpPr>
        <p:spPr>
          <a:xfrm>
            <a:off x="4426430" y="2728051"/>
            <a:ext cx="4467539" cy="9861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731"/>
          </a:p>
        </p:txBody>
      </p:sp>
      <p:sp>
        <p:nvSpPr>
          <p:cNvPr id="24" name="Rectangle 23">
            <a:extLst>
              <a:ext uri="{FF2B5EF4-FFF2-40B4-BE49-F238E27FC236}">
                <a16:creationId xmlns:a16="http://schemas.microsoft.com/office/drawing/2014/main" id="{03EA1335-2A2C-1CA4-B0A7-7DF34E69221B}"/>
              </a:ext>
            </a:extLst>
          </p:cNvPr>
          <p:cNvSpPr/>
          <p:nvPr/>
        </p:nvSpPr>
        <p:spPr>
          <a:xfrm>
            <a:off x="7917657" y="1359201"/>
            <a:ext cx="83344" cy="3629518"/>
          </a:xfrm>
          <a:prstGeom prst="rect">
            <a:avLst/>
          </a:prstGeom>
          <a:gradFill>
            <a:gsLst>
              <a:gs pos="0">
                <a:srgbClr val="C00000"/>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731"/>
          </a:p>
        </p:txBody>
      </p:sp>
      <p:sp>
        <p:nvSpPr>
          <p:cNvPr id="25" name="Rectangle 24">
            <a:extLst>
              <a:ext uri="{FF2B5EF4-FFF2-40B4-BE49-F238E27FC236}">
                <a16:creationId xmlns:a16="http://schemas.microsoft.com/office/drawing/2014/main" id="{CFCEDD07-B897-45DC-201C-BD1191EE86B1}"/>
              </a:ext>
            </a:extLst>
          </p:cNvPr>
          <p:cNvSpPr/>
          <p:nvPr/>
        </p:nvSpPr>
        <p:spPr>
          <a:xfrm>
            <a:off x="4426430" y="4526987"/>
            <a:ext cx="4392844" cy="83344"/>
          </a:xfrm>
          <a:prstGeom prst="rect">
            <a:avLst/>
          </a:prstGeom>
          <a:gradFill>
            <a:gsLst>
              <a:gs pos="0">
                <a:srgbClr val="C00000"/>
              </a:gs>
              <a:gs pos="50000">
                <a:schemeClr val="accent2">
                  <a:satMod val="110000"/>
                  <a:lumMod val="100000"/>
                  <a:shade val="100000"/>
                </a:schemeClr>
              </a:gs>
              <a:gs pos="100000">
                <a:schemeClr val="accent2">
                  <a:lumMod val="99000"/>
                  <a:satMod val="120000"/>
                  <a:shade val="78000"/>
                </a:schemeClr>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731"/>
          </a:p>
        </p:txBody>
      </p:sp>
      <p:sp>
        <p:nvSpPr>
          <p:cNvPr id="26" name="TextBox 25">
            <a:extLst>
              <a:ext uri="{FF2B5EF4-FFF2-40B4-BE49-F238E27FC236}">
                <a16:creationId xmlns:a16="http://schemas.microsoft.com/office/drawing/2014/main" id="{71247744-B2D4-D379-280C-CC5D6697F6BA}"/>
              </a:ext>
            </a:extLst>
          </p:cNvPr>
          <p:cNvSpPr txBox="1"/>
          <p:nvPr/>
        </p:nvSpPr>
        <p:spPr>
          <a:xfrm>
            <a:off x="5398136" y="618095"/>
            <a:ext cx="2640492" cy="438582"/>
          </a:xfrm>
          <a:prstGeom prst="rect">
            <a:avLst/>
          </a:prstGeom>
          <a:noFill/>
        </p:spPr>
        <p:txBody>
          <a:bodyPr wrap="square" rtlCol="0">
            <a:spAutoFit/>
          </a:bodyPr>
          <a:lstStyle/>
          <a:p>
            <a:r>
              <a:rPr lang="en-US" sz="2250" b="1" dirty="0">
                <a:solidFill>
                  <a:schemeClr val="bg1"/>
                </a:solidFill>
              </a:rPr>
              <a:t>RESULT ANALYSIS</a:t>
            </a:r>
          </a:p>
        </p:txBody>
      </p:sp>
    </p:spTree>
    <p:extLst>
      <p:ext uri="{BB962C8B-B14F-4D97-AF65-F5344CB8AC3E}">
        <p14:creationId xmlns:p14="http://schemas.microsoft.com/office/powerpoint/2010/main" val="148464054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300790"/>
            <a:ext cx="9144000" cy="5143500"/>
          </a:xfrm>
          <a:prstGeom prst="rect">
            <a:avLst/>
          </a:prstGeom>
          <a:solidFill>
            <a:srgbClr val="09151A">
              <a:alpha val="75000"/>
            </a:srgbClr>
          </a:solidFill>
          <a:ln/>
        </p:spPr>
        <p:txBody>
          <a:bodyPr/>
          <a:lstStyle/>
          <a:p>
            <a:endParaRPr lang="en-US" sz="731" dirty="0"/>
          </a:p>
        </p:txBody>
      </p:sp>
      <p:sp>
        <p:nvSpPr>
          <p:cNvPr id="4" name="Text 1"/>
          <p:cNvSpPr/>
          <p:nvPr/>
        </p:nvSpPr>
        <p:spPr>
          <a:xfrm>
            <a:off x="2295455" y="1266460"/>
            <a:ext cx="5996731"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rPr>
              <a:t>Evaluation and Interpretation</a:t>
            </a:r>
            <a:endParaRPr lang="en-US" sz="2734" b="1" dirty="0"/>
          </a:p>
        </p:txBody>
      </p:sp>
      <p:sp>
        <p:nvSpPr>
          <p:cNvPr id="5" name="Shape 2"/>
          <p:cNvSpPr/>
          <p:nvPr/>
        </p:nvSpPr>
        <p:spPr>
          <a:xfrm>
            <a:off x="1573561"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6" name="Text 3"/>
          <p:cNvSpPr/>
          <p:nvPr/>
        </p:nvSpPr>
        <p:spPr>
          <a:xfrm>
            <a:off x="1672903"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1</a:t>
            </a:r>
            <a:endParaRPr lang="en-US" sz="1640" dirty="0"/>
          </a:p>
        </p:txBody>
      </p:sp>
      <p:sp>
        <p:nvSpPr>
          <p:cNvPr id="7" name="Text 4"/>
          <p:cNvSpPr/>
          <p:nvPr/>
        </p:nvSpPr>
        <p:spPr>
          <a:xfrm>
            <a:off x="2024882" y="2144316"/>
            <a:ext cx="1455018" cy="433983"/>
          </a:xfrm>
          <a:prstGeom prst="rect">
            <a:avLst/>
          </a:prstGeom>
          <a:noFill/>
          <a:ln/>
        </p:spPr>
        <p:txBody>
          <a:bodyPr wrap="square" rtlCol="0" anchor="t"/>
          <a:lstStyle/>
          <a:p>
            <a:pPr>
              <a:lnSpc>
                <a:spcPts val="1709"/>
              </a:lnSpc>
            </a:pPr>
            <a:r>
              <a:rPr lang="en-IN" sz="1500" b="1" dirty="0">
                <a:solidFill>
                  <a:srgbClr val="ECECEC"/>
                </a:solidFill>
                <a:highlight>
                  <a:srgbClr val="212121"/>
                </a:highlight>
                <a:latin typeface="Söhne"/>
              </a:rPr>
              <a:t>Evaluation</a:t>
            </a:r>
            <a:endParaRPr lang="en-US" sz="1367" b="1" dirty="0"/>
          </a:p>
        </p:txBody>
      </p:sp>
      <p:sp>
        <p:nvSpPr>
          <p:cNvPr id="8" name="Text 5"/>
          <p:cNvSpPr/>
          <p:nvPr/>
        </p:nvSpPr>
        <p:spPr>
          <a:xfrm>
            <a:off x="1874486" y="2490639"/>
            <a:ext cx="2697514" cy="1777008"/>
          </a:xfrm>
          <a:prstGeom prst="rect">
            <a:avLst/>
          </a:prstGeom>
          <a:noFill/>
          <a:ln/>
        </p:spPr>
        <p:txBody>
          <a:bodyPr wrap="square" rtlCol="0" anchor="t"/>
          <a:lstStyle/>
          <a:p>
            <a:pPr algn="l">
              <a:buFont typeface="Arial" panose="020B0604020202020204" pitchFamily="34" charset="0"/>
              <a:buChar char="•"/>
            </a:pPr>
            <a:r>
              <a:rPr lang="en-IN" sz="731" dirty="0">
                <a:solidFill>
                  <a:srgbClr val="ECECEC"/>
                </a:solidFill>
                <a:latin typeface="Söhne"/>
              </a:rPr>
              <a:t>Assessing model performance using evaluation metrics:</a:t>
            </a:r>
          </a:p>
          <a:p>
            <a:pPr marL="464344" lvl="1" indent="-178594">
              <a:buFont typeface="Arial" panose="020B0604020202020204" pitchFamily="34" charset="0"/>
              <a:buChar char="•"/>
            </a:pPr>
            <a:r>
              <a:rPr lang="en-IN" sz="731" dirty="0">
                <a:solidFill>
                  <a:srgbClr val="ECECEC"/>
                </a:solidFill>
                <a:latin typeface="Söhne"/>
              </a:rPr>
              <a:t>Accuracy, Precision, Recall, F1-score</a:t>
            </a:r>
          </a:p>
          <a:p>
            <a:pPr marL="464344" lvl="1" indent="-178594">
              <a:buFont typeface="Arial" panose="020B0604020202020204" pitchFamily="34" charset="0"/>
              <a:buChar char="•"/>
            </a:pPr>
            <a:r>
              <a:rPr lang="en-IN" sz="731" dirty="0">
                <a:solidFill>
                  <a:srgbClr val="ECECEC"/>
                </a:solidFill>
                <a:latin typeface="Söhne"/>
              </a:rPr>
              <a:t>Cross-validation techniques</a:t>
            </a:r>
          </a:p>
          <a:p>
            <a:pPr marL="464344" lvl="1" indent="-178594">
              <a:buFont typeface="Arial" panose="020B0604020202020204" pitchFamily="34" charset="0"/>
              <a:buChar char="•"/>
            </a:pPr>
            <a:r>
              <a:rPr lang="en-IN" sz="731" dirty="0">
                <a:solidFill>
                  <a:srgbClr val="ECECEC"/>
                </a:solidFill>
                <a:latin typeface="Söhne"/>
              </a:rPr>
              <a:t>Handling imbalanced datasets</a:t>
            </a:r>
          </a:p>
          <a:p>
            <a:pPr marL="464344" lvl="1" indent="-178594">
              <a:buFont typeface="Arial" panose="020B0604020202020204" pitchFamily="34" charset="0"/>
              <a:buChar char="•"/>
            </a:pPr>
            <a:r>
              <a:rPr lang="en-IN" sz="731" dirty="0">
                <a:solidFill>
                  <a:srgbClr val="ECECEC"/>
                </a:solidFill>
                <a:latin typeface="Söhne"/>
              </a:rPr>
              <a:t>Comparison with baseline models or human annotators</a:t>
            </a:r>
          </a:p>
        </p:txBody>
      </p:sp>
      <p:sp>
        <p:nvSpPr>
          <p:cNvPr id="9" name="Shape 6"/>
          <p:cNvSpPr/>
          <p:nvPr/>
        </p:nvSpPr>
        <p:spPr>
          <a:xfrm>
            <a:off x="5319252" y="2144266"/>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10" name="Text 7"/>
          <p:cNvSpPr/>
          <p:nvPr/>
        </p:nvSpPr>
        <p:spPr>
          <a:xfrm>
            <a:off x="5351487" y="2122662"/>
            <a:ext cx="301943" cy="286419"/>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2</a:t>
            </a:r>
            <a:endParaRPr lang="en-US" sz="1640" dirty="0"/>
          </a:p>
        </p:txBody>
      </p:sp>
      <p:sp>
        <p:nvSpPr>
          <p:cNvPr id="11" name="Text 8"/>
          <p:cNvSpPr/>
          <p:nvPr/>
        </p:nvSpPr>
        <p:spPr>
          <a:xfrm>
            <a:off x="5716434" y="2165970"/>
            <a:ext cx="1754634" cy="433983"/>
          </a:xfrm>
          <a:prstGeom prst="rect">
            <a:avLst/>
          </a:prstGeom>
          <a:noFill/>
          <a:ln/>
        </p:spPr>
        <p:txBody>
          <a:bodyPr wrap="square" rtlCol="0" anchor="t"/>
          <a:lstStyle/>
          <a:p>
            <a:pPr>
              <a:lnSpc>
                <a:spcPts val="1709"/>
              </a:lnSpc>
            </a:pPr>
            <a:r>
              <a:rPr lang="en-IN" sz="1500" b="1" dirty="0">
                <a:solidFill>
                  <a:srgbClr val="ECECEC"/>
                </a:solidFill>
                <a:highlight>
                  <a:srgbClr val="212121"/>
                </a:highlight>
                <a:latin typeface="Söhne"/>
              </a:rPr>
              <a:t>Interpretation and Analysis</a:t>
            </a:r>
            <a:endParaRPr lang="en-US" sz="1367" b="1" dirty="0"/>
          </a:p>
        </p:txBody>
      </p:sp>
      <p:sp>
        <p:nvSpPr>
          <p:cNvPr id="17" name="TextBox 16">
            <a:extLst>
              <a:ext uri="{FF2B5EF4-FFF2-40B4-BE49-F238E27FC236}">
                <a16:creationId xmlns:a16="http://schemas.microsoft.com/office/drawing/2014/main" id="{1E2B9809-2D2E-BD77-5341-FED550BC96E7}"/>
              </a:ext>
            </a:extLst>
          </p:cNvPr>
          <p:cNvSpPr txBox="1"/>
          <p:nvPr/>
        </p:nvSpPr>
        <p:spPr>
          <a:xfrm>
            <a:off x="5504447" y="2737185"/>
            <a:ext cx="2406316" cy="767133"/>
          </a:xfrm>
          <a:prstGeom prst="rect">
            <a:avLst/>
          </a:prstGeom>
          <a:noFill/>
        </p:spPr>
        <p:txBody>
          <a:bodyPr wrap="square" rtlCol="0">
            <a:spAutoFit/>
          </a:bodyPr>
          <a:lstStyle/>
          <a:p>
            <a:pPr algn="l">
              <a:buFont typeface="Arial" panose="020B0604020202020204" pitchFamily="34" charset="0"/>
              <a:buChar char="•"/>
            </a:pPr>
            <a:r>
              <a:rPr lang="en-IN" sz="731" dirty="0">
                <a:solidFill>
                  <a:srgbClr val="ECECEC"/>
                </a:solidFill>
                <a:latin typeface="Söhne"/>
              </a:rPr>
              <a:t>Visualizing sentiment distribution:</a:t>
            </a:r>
          </a:p>
          <a:p>
            <a:pPr marL="464344" lvl="1" indent="-178594">
              <a:buFont typeface="Arial" panose="020B0604020202020204" pitchFamily="34" charset="0"/>
              <a:buChar char="•"/>
            </a:pPr>
            <a:r>
              <a:rPr lang="en-IN" sz="731" dirty="0">
                <a:solidFill>
                  <a:srgbClr val="ECECEC"/>
                </a:solidFill>
                <a:latin typeface="Söhne"/>
              </a:rPr>
              <a:t>Word clouds, bar charts, heatmaps</a:t>
            </a:r>
          </a:p>
          <a:p>
            <a:pPr algn="l">
              <a:buFont typeface="Arial" panose="020B0604020202020204" pitchFamily="34" charset="0"/>
              <a:buChar char="•"/>
            </a:pPr>
            <a:r>
              <a:rPr lang="en-IN" sz="731" dirty="0">
                <a:solidFill>
                  <a:srgbClr val="ECECEC"/>
                </a:solidFill>
                <a:latin typeface="Söhne"/>
              </a:rPr>
              <a:t>Identifying influential factors:</a:t>
            </a:r>
          </a:p>
          <a:p>
            <a:pPr marL="464344" lvl="1" indent="-178594">
              <a:buFont typeface="Arial" panose="020B0604020202020204" pitchFamily="34" charset="0"/>
              <a:buChar char="•"/>
            </a:pPr>
            <a:r>
              <a:rPr lang="en-IN" sz="731" dirty="0">
                <a:solidFill>
                  <a:srgbClr val="ECECEC"/>
                </a:solidFill>
                <a:latin typeface="Söhne"/>
              </a:rPr>
              <a:t>Keywords, topics, user demographics</a:t>
            </a:r>
          </a:p>
          <a:p>
            <a:pPr algn="l">
              <a:buFont typeface="Arial" panose="020B0604020202020204" pitchFamily="34" charset="0"/>
              <a:buChar char="•"/>
            </a:pPr>
            <a:r>
              <a:rPr lang="en-IN" sz="731" dirty="0">
                <a:solidFill>
                  <a:srgbClr val="ECECEC"/>
                </a:solidFill>
                <a:latin typeface="Söhne"/>
              </a:rPr>
              <a:t>Drawing insights and implications from the results</a:t>
            </a:r>
          </a:p>
          <a:p>
            <a:endParaRPr lang="en-US" sz="731" dirty="0"/>
          </a:p>
        </p:txBody>
      </p:sp>
    </p:spTree>
    <p:extLst>
      <p:ext uri="{BB962C8B-B14F-4D97-AF65-F5344CB8AC3E}">
        <p14:creationId xmlns:p14="http://schemas.microsoft.com/office/powerpoint/2010/main" val="4221580424"/>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dirty="0"/>
          </a:p>
        </p:txBody>
      </p:sp>
      <p:pic>
        <p:nvPicPr>
          <p:cNvPr id="13" name="Picture 12">
            <a:extLst>
              <a:ext uri="{FF2B5EF4-FFF2-40B4-BE49-F238E27FC236}">
                <a16:creationId xmlns:a16="http://schemas.microsoft.com/office/drawing/2014/main" id="{8A90C6A7-18B4-CF0F-7E10-72EA7F09EB65}"/>
              </a:ext>
            </a:extLst>
          </p:cNvPr>
          <p:cNvPicPr>
            <a:picLocks noChangeAspect="1"/>
          </p:cNvPicPr>
          <p:nvPr/>
        </p:nvPicPr>
        <p:blipFill>
          <a:blip r:embed="rId4"/>
          <a:stretch>
            <a:fillRect/>
          </a:stretch>
        </p:blipFill>
        <p:spPr>
          <a:xfrm>
            <a:off x="0" y="285750"/>
            <a:ext cx="9144000" cy="5143500"/>
          </a:xfrm>
          <a:prstGeom prst="rect">
            <a:avLst/>
          </a:prstGeom>
        </p:spPr>
      </p:pic>
    </p:spTree>
    <p:extLst>
      <p:ext uri="{BB962C8B-B14F-4D97-AF65-F5344CB8AC3E}">
        <p14:creationId xmlns:p14="http://schemas.microsoft.com/office/powerpoint/2010/main" val="1253748225"/>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5" name="Text 1"/>
          <p:cNvSpPr/>
          <p:nvPr/>
        </p:nvSpPr>
        <p:spPr>
          <a:xfrm>
            <a:off x="3949749" y="716050"/>
            <a:ext cx="4673501" cy="1041499"/>
          </a:xfrm>
          <a:prstGeom prst="rect">
            <a:avLst/>
          </a:prstGeom>
          <a:noFill/>
          <a:ln/>
        </p:spPr>
        <p:txBody>
          <a:bodyPr wrap="square" rtlCol="0" anchor="t"/>
          <a:lstStyle/>
          <a:p>
            <a:pPr>
              <a:lnSpc>
                <a:spcPts val="4101"/>
              </a:lnSpc>
            </a:pPr>
            <a:r>
              <a:rPr lang="en-US" sz="3281" b="1" dirty="0">
                <a:solidFill>
                  <a:srgbClr val="F5F0F0"/>
                </a:solidFill>
                <a:latin typeface="adonis-web" pitchFamily="34" charset="0"/>
                <a:ea typeface="adonis-web" pitchFamily="34" charset="-122"/>
                <a:cs typeface="adonis-web" pitchFamily="34" charset="-120"/>
              </a:rPr>
              <a:t>Introduction to Twitter Sentiment Analysis</a:t>
            </a:r>
            <a:endParaRPr lang="en-US" sz="3281" b="1" dirty="0"/>
          </a:p>
        </p:txBody>
      </p:sp>
      <p:sp>
        <p:nvSpPr>
          <p:cNvPr id="6" name="Text 2"/>
          <p:cNvSpPr/>
          <p:nvPr/>
        </p:nvSpPr>
        <p:spPr>
          <a:xfrm>
            <a:off x="3949748" y="1869543"/>
            <a:ext cx="4673501" cy="1777008"/>
          </a:xfrm>
          <a:prstGeom prst="rect">
            <a:avLst/>
          </a:prstGeom>
          <a:noFill/>
          <a:ln/>
        </p:spPr>
        <p:txBody>
          <a:bodyPr wrap="square" rtlCol="0" anchor="t"/>
          <a:lstStyle/>
          <a:p>
            <a:pPr>
              <a:lnSpc>
                <a:spcPts val="1749"/>
              </a:lnSpc>
            </a:pPr>
            <a:r>
              <a:rPr lang="en-US" sz="1500" b="1" dirty="0">
                <a:solidFill>
                  <a:srgbClr val="E2E6E9"/>
                </a:solidFill>
                <a:latin typeface="adonis-web" pitchFamily="34" charset="0"/>
                <a:ea typeface="adonis-web" pitchFamily="34" charset="-122"/>
                <a:cs typeface="adonis-web" pitchFamily="34" charset="-120"/>
              </a:rPr>
              <a:t>Twitter sentiment analysis involves understanding the emotions and opinions expressed in tweets. It's a valuable tool for businesses to gauge public opinion, for individuals to understand trends, and for researchers to study social behavior. The analysis allows for the identification of positive, negative, and neutral sentiments. Furthermore, </a:t>
            </a:r>
            <a:r>
              <a:rPr lang="en-US" b="1" i="1" dirty="0">
                <a:solidFill>
                  <a:srgbClr val="FFFF00"/>
                </a:solidFill>
                <a:latin typeface="adonis-web" pitchFamily="34" charset="0"/>
                <a:ea typeface="adonis-web" pitchFamily="34" charset="-122"/>
                <a:cs typeface="adonis-web" pitchFamily="34" charset="-120"/>
              </a:rPr>
              <a:t>sentiment analysis can be used to predict market trends, identify customer satisfaction levels, and even analyze political opinions. This area of study plays a pivotal role in understanding and utilizing the vast amount of data generated on Twitter each day.</a:t>
            </a:r>
            <a:endParaRPr lang="en-US" b="1" i="1" dirty="0">
              <a:solidFill>
                <a:srgbClr val="FFFF00"/>
              </a:solidFill>
            </a:endParaRPr>
          </a:p>
        </p:txBody>
      </p:sp>
      <p:pic>
        <p:nvPicPr>
          <p:cNvPr id="12" name="Picture 11">
            <a:extLst>
              <a:ext uri="{FF2B5EF4-FFF2-40B4-BE49-F238E27FC236}">
                <a16:creationId xmlns:a16="http://schemas.microsoft.com/office/drawing/2014/main" id="{B494327C-016D-3C96-2C01-D46FD5D747AD}"/>
              </a:ext>
            </a:extLst>
          </p:cNvPr>
          <p:cNvPicPr>
            <a:picLocks noChangeAspect="1"/>
          </p:cNvPicPr>
          <p:nvPr/>
        </p:nvPicPr>
        <p:blipFill>
          <a:blip r:embed="rId4"/>
          <a:stretch>
            <a:fillRect/>
          </a:stretch>
        </p:blipFill>
        <p:spPr>
          <a:xfrm>
            <a:off x="520751" y="917409"/>
            <a:ext cx="3108291" cy="2989463"/>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pic>
      <p:sp>
        <p:nvSpPr>
          <p:cNvPr id="13" name="TextBox 12">
            <a:extLst>
              <a:ext uri="{FF2B5EF4-FFF2-40B4-BE49-F238E27FC236}">
                <a16:creationId xmlns:a16="http://schemas.microsoft.com/office/drawing/2014/main" id="{1918418F-9D90-03C2-B4B3-7555BAC55388}"/>
              </a:ext>
            </a:extLst>
          </p:cNvPr>
          <p:cNvSpPr txBox="1"/>
          <p:nvPr/>
        </p:nvSpPr>
        <p:spPr>
          <a:xfrm>
            <a:off x="520750" y="4682176"/>
            <a:ext cx="3428998" cy="784830"/>
          </a:xfrm>
          <a:prstGeom prst="rect">
            <a:avLst/>
          </a:prstGeom>
          <a:noFill/>
        </p:spPr>
        <p:txBody>
          <a:bodyPr wrap="square" rtlCol="0">
            <a:spAutoFit/>
          </a:bodyPr>
          <a:lstStyle/>
          <a:p>
            <a:r>
              <a:rPr lang="en-US" sz="1500" b="1" dirty="0">
                <a:solidFill>
                  <a:schemeClr val="bg1"/>
                </a:solidFill>
              </a:rPr>
              <a:t>Members Involved : Ishu , Arman , Shoaib</a:t>
            </a:r>
          </a:p>
          <a:p>
            <a:r>
              <a:rPr lang="en-US" sz="1500" b="1" dirty="0">
                <a:solidFill>
                  <a:schemeClr val="bg1"/>
                </a:solidFill>
              </a:rPr>
              <a:t>CSDS-VI</a:t>
            </a:r>
            <a:r>
              <a:rPr lang="en-US" sz="1500" b="1" baseline="30000" dirty="0">
                <a:solidFill>
                  <a:schemeClr val="bg1"/>
                </a:solidFill>
              </a:rPr>
              <a:t>th</a:t>
            </a:r>
            <a:r>
              <a:rPr lang="en-US" sz="1500" b="1" dirty="0">
                <a:solidFill>
                  <a:schemeClr val="bg1"/>
                </a:solidFill>
              </a:rPr>
              <a:t>-A</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B934D316-0B4E-E8D2-CAAB-124678C1E795}"/>
              </a:ext>
            </a:extLst>
          </p:cNvPr>
          <p:cNvPicPr>
            <a:picLocks noChangeAspect="1"/>
          </p:cNvPicPr>
          <p:nvPr/>
        </p:nvPicPr>
        <p:blipFill>
          <a:blip r:embed="rId2"/>
          <a:stretch>
            <a:fillRect/>
          </a:stretch>
        </p:blipFill>
        <p:spPr>
          <a:xfrm>
            <a:off x="0" y="285750"/>
            <a:ext cx="9144000" cy="5143500"/>
          </a:xfrm>
          <a:prstGeom prst="rect">
            <a:avLst/>
          </a:prstGeom>
        </p:spPr>
      </p:pic>
      <p:sp>
        <p:nvSpPr>
          <p:cNvPr id="5" name="TextBox 4">
            <a:extLst>
              <a:ext uri="{FF2B5EF4-FFF2-40B4-BE49-F238E27FC236}">
                <a16:creationId xmlns:a16="http://schemas.microsoft.com/office/drawing/2014/main" id="{E1E4E376-96F2-5D85-AE91-089328197D4D}"/>
              </a:ext>
            </a:extLst>
          </p:cNvPr>
          <p:cNvSpPr txBox="1"/>
          <p:nvPr/>
        </p:nvSpPr>
        <p:spPr>
          <a:xfrm>
            <a:off x="1020664" y="305921"/>
            <a:ext cx="6692566" cy="669414"/>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3750" dirty="0">
                <a:solidFill>
                  <a:schemeClr val="tx1"/>
                </a:solidFill>
                <a:latin typeface="Baloo Bhaijaan" panose="03080902040302020200" pitchFamily="66" charset="-78"/>
                <a:cs typeface="Baloo Bhaijaan" panose="03080902040302020200" pitchFamily="66" charset="-78"/>
              </a:rPr>
              <a:t>Word Cloud Analysis</a:t>
            </a:r>
          </a:p>
        </p:txBody>
      </p:sp>
      <p:sp>
        <p:nvSpPr>
          <p:cNvPr id="6" name="TextBox 5">
            <a:extLst>
              <a:ext uri="{FF2B5EF4-FFF2-40B4-BE49-F238E27FC236}">
                <a16:creationId xmlns:a16="http://schemas.microsoft.com/office/drawing/2014/main" id="{E74597CD-1FC1-9A32-97EC-2B068BC22A68}"/>
              </a:ext>
            </a:extLst>
          </p:cNvPr>
          <p:cNvSpPr txBox="1"/>
          <p:nvPr/>
        </p:nvSpPr>
        <p:spPr>
          <a:xfrm>
            <a:off x="5891883" y="926439"/>
            <a:ext cx="3158289" cy="400110"/>
          </a:xfrm>
          <a:prstGeom prst="rect">
            <a:avLst/>
          </a:prstGeom>
          <a:noFill/>
        </p:spPr>
        <p:txBody>
          <a:bodyPr wrap="square" rtlCol="0">
            <a:spAutoFit/>
          </a:bodyPr>
          <a:lstStyle/>
          <a:p>
            <a:pPr algn="ctr"/>
            <a:r>
              <a:rPr lang="en-US" sz="2000" dirty="0">
                <a:solidFill>
                  <a:schemeClr val="bg1"/>
                </a:solidFill>
                <a:latin typeface="Baloo Bhaijaan" panose="03080902040302020200" pitchFamily="66" charset="-78"/>
                <a:cs typeface="Baloo Bhaijaan" panose="03080902040302020200" pitchFamily="66" charset="-78"/>
              </a:rPr>
              <a:t>Negative Word Cloud</a:t>
            </a:r>
          </a:p>
        </p:txBody>
      </p:sp>
      <p:sp>
        <p:nvSpPr>
          <p:cNvPr id="7" name="TextBox 6">
            <a:extLst>
              <a:ext uri="{FF2B5EF4-FFF2-40B4-BE49-F238E27FC236}">
                <a16:creationId xmlns:a16="http://schemas.microsoft.com/office/drawing/2014/main" id="{3852FD19-262D-31B1-531F-4A7B58D1C3E5}"/>
              </a:ext>
            </a:extLst>
          </p:cNvPr>
          <p:cNvSpPr txBox="1"/>
          <p:nvPr/>
        </p:nvSpPr>
        <p:spPr>
          <a:xfrm>
            <a:off x="-306290" y="901734"/>
            <a:ext cx="3474119" cy="400110"/>
          </a:xfrm>
          <a:prstGeom prst="rect">
            <a:avLst/>
          </a:prstGeom>
          <a:noFill/>
        </p:spPr>
        <p:txBody>
          <a:bodyPr wrap="square" rtlCol="0">
            <a:spAutoFit/>
          </a:bodyPr>
          <a:lstStyle/>
          <a:p>
            <a:pPr algn="ctr"/>
            <a:r>
              <a:rPr lang="en-US" sz="2000" dirty="0">
                <a:solidFill>
                  <a:schemeClr val="bg1"/>
                </a:solidFill>
                <a:latin typeface="Baloo Bhaijaan" panose="03080902040302020200" pitchFamily="66" charset="-78"/>
                <a:cs typeface="Baloo Bhaijaan" panose="03080902040302020200" pitchFamily="66" charset="-78"/>
              </a:rPr>
              <a:t>Positive Word Cloud</a:t>
            </a:r>
          </a:p>
        </p:txBody>
      </p:sp>
      <p:pic>
        <p:nvPicPr>
          <p:cNvPr id="13" name="Picture 12">
            <a:extLst>
              <a:ext uri="{FF2B5EF4-FFF2-40B4-BE49-F238E27FC236}">
                <a16:creationId xmlns:a16="http://schemas.microsoft.com/office/drawing/2014/main" id="{867AA5AB-38F1-7263-106D-9A4FE247E42F}"/>
              </a:ext>
            </a:extLst>
          </p:cNvPr>
          <p:cNvPicPr>
            <a:picLocks noChangeAspect="1"/>
          </p:cNvPicPr>
          <p:nvPr/>
        </p:nvPicPr>
        <p:blipFill>
          <a:blip r:embed="rId3"/>
          <a:stretch>
            <a:fillRect/>
          </a:stretch>
        </p:blipFill>
        <p:spPr>
          <a:xfrm>
            <a:off x="0" y="1222634"/>
            <a:ext cx="4857750" cy="2513904"/>
          </a:xfrm>
          <a:prstGeom prst="rect">
            <a:avLst/>
          </a:prstGeom>
        </p:spPr>
      </p:pic>
      <p:pic>
        <p:nvPicPr>
          <p:cNvPr id="3" name="Picture 2">
            <a:extLst>
              <a:ext uri="{FF2B5EF4-FFF2-40B4-BE49-F238E27FC236}">
                <a16:creationId xmlns:a16="http://schemas.microsoft.com/office/drawing/2014/main" id="{895FA794-6FA1-3763-7989-359AA963D265}"/>
              </a:ext>
            </a:extLst>
          </p:cNvPr>
          <p:cNvPicPr>
            <a:picLocks noChangeAspect="1"/>
          </p:cNvPicPr>
          <p:nvPr/>
        </p:nvPicPr>
        <p:blipFill>
          <a:blip r:embed="rId4"/>
          <a:stretch>
            <a:fillRect/>
          </a:stretch>
        </p:blipFill>
        <p:spPr>
          <a:xfrm>
            <a:off x="1702828" y="2912540"/>
            <a:ext cx="4857750" cy="2515818"/>
          </a:xfrm>
          <a:prstGeom prst="rect">
            <a:avLst/>
          </a:prstGeom>
        </p:spPr>
      </p:pic>
      <p:pic>
        <p:nvPicPr>
          <p:cNvPr id="10" name="Picture 9">
            <a:extLst>
              <a:ext uri="{FF2B5EF4-FFF2-40B4-BE49-F238E27FC236}">
                <a16:creationId xmlns:a16="http://schemas.microsoft.com/office/drawing/2014/main" id="{F7D6D041-72F2-FAF3-D3E7-990FA5686AA6}"/>
              </a:ext>
            </a:extLst>
          </p:cNvPr>
          <p:cNvPicPr>
            <a:picLocks noChangeAspect="1"/>
          </p:cNvPicPr>
          <p:nvPr/>
        </p:nvPicPr>
        <p:blipFill>
          <a:blip r:embed="rId5"/>
          <a:stretch>
            <a:fillRect/>
          </a:stretch>
        </p:blipFill>
        <p:spPr>
          <a:xfrm>
            <a:off x="4286250" y="1291924"/>
            <a:ext cx="4857750" cy="2514033"/>
          </a:xfrm>
          <a:prstGeom prst="rect">
            <a:avLst/>
          </a:prstGeom>
        </p:spPr>
      </p:pic>
      <p:sp>
        <p:nvSpPr>
          <p:cNvPr id="14" name="TextBox 13">
            <a:extLst>
              <a:ext uri="{FF2B5EF4-FFF2-40B4-BE49-F238E27FC236}">
                <a16:creationId xmlns:a16="http://schemas.microsoft.com/office/drawing/2014/main" id="{8BEF254C-053F-0223-5155-E171A34E69A1}"/>
              </a:ext>
            </a:extLst>
          </p:cNvPr>
          <p:cNvSpPr txBox="1"/>
          <p:nvPr/>
        </p:nvSpPr>
        <p:spPr>
          <a:xfrm>
            <a:off x="6514206" y="4251672"/>
            <a:ext cx="2676167" cy="400110"/>
          </a:xfrm>
          <a:prstGeom prst="rect">
            <a:avLst/>
          </a:prstGeom>
          <a:noFill/>
        </p:spPr>
        <p:txBody>
          <a:bodyPr wrap="square" rtlCol="0">
            <a:spAutoFit/>
          </a:bodyPr>
          <a:lstStyle/>
          <a:p>
            <a:pPr algn="ctr"/>
            <a:r>
              <a:rPr lang="en-US" sz="2000" dirty="0">
                <a:solidFill>
                  <a:schemeClr val="bg1"/>
                </a:solidFill>
                <a:latin typeface="Baloo Bhaijaan" panose="03080902040302020200" pitchFamily="66" charset="-78"/>
                <a:cs typeface="Baloo Bhaijaan" panose="03080902040302020200" pitchFamily="66" charset="-78"/>
              </a:rPr>
              <a:t>Neutral Word Cloud</a:t>
            </a:r>
          </a:p>
        </p:txBody>
      </p:sp>
    </p:spTree>
    <p:extLst>
      <p:ext uri="{BB962C8B-B14F-4D97-AF65-F5344CB8AC3E}">
        <p14:creationId xmlns:p14="http://schemas.microsoft.com/office/powerpoint/2010/main" val="199150259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1"/>
            <a:ext cx="9144000" cy="5143574"/>
          </a:xfrm>
          <a:prstGeom prst="rect">
            <a:avLst/>
          </a:prstGeom>
          <a:solidFill>
            <a:srgbClr val="09151A">
              <a:alpha val="75000"/>
            </a:srgbClr>
          </a:solidFill>
          <a:ln/>
        </p:spPr>
        <p:txBody>
          <a:bodyPr/>
          <a:lstStyle/>
          <a:p>
            <a:endParaRPr lang="en-US" sz="731"/>
          </a:p>
        </p:txBody>
      </p:sp>
      <p:sp>
        <p:nvSpPr>
          <p:cNvPr id="4" name="Text 1"/>
          <p:cNvSpPr/>
          <p:nvPr/>
        </p:nvSpPr>
        <p:spPr>
          <a:xfrm>
            <a:off x="1667694" y="655663"/>
            <a:ext cx="6303228" cy="840581"/>
          </a:xfrm>
          <a:prstGeom prst="rect">
            <a:avLst/>
          </a:prstGeom>
          <a:noFill/>
          <a:ln/>
        </p:spPr>
        <p:txBody>
          <a:bodyPr wrap="square" rtlCol="0" anchor="t"/>
          <a:lstStyle/>
          <a:p>
            <a:pPr>
              <a:lnSpc>
                <a:spcPts val="3310"/>
              </a:lnSpc>
            </a:pPr>
            <a:r>
              <a:rPr lang="en-US" sz="2648" b="1" dirty="0">
                <a:solidFill>
                  <a:srgbClr val="F5F0F0"/>
                </a:solidFill>
                <a:latin typeface="adonis-web" pitchFamily="34" charset="0"/>
                <a:ea typeface="adonis-web" pitchFamily="34" charset="-122"/>
                <a:cs typeface="adonis-web" pitchFamily="34" charset="-120"/>
              </a:rPr>
              <a:t>Real-world Applications and Case Studies</a:t>
            </a:r>
            <a:endParaRPr lang="en-US" sz="2648" b="1" dirty="0"/>
          </a:p>
        </p:txBody>
      </p:sp>
      <p:pic>
        <p:nvPicPr>
          <p:cNvPr id="5" name="Image 1" descr="preencoded.png"/>
          <p:cNvPicPr>
            <a:picLocks noChangeAspect="1"/>
          </p:cNvPicPr>
          <p:nvPr/>
        </p:nvPicPr>
        <p:blipFill>
          <a:blip r:embed="rId4"/>
          <a:stretch>
            <a:fillRect/>
          </a:stretch>
        </p:blipFill>
        <p:spPr>
          <a:xfrm>
            <a:off x="1667694" y="1765250"/>
            <a:ext cx="1801639" cy="1113458"/>
          </a:xfrm>
          <a:prstGeom prst="rect">
            <a:avLst/>
          </a:prstGeom>
        </p:spPr>
      </p:pic>
      <p:sp>
        <p:nvSpPr>
          <p:cNvPr id="6" name="Text 2"/>
          <p:cNvSpPr/>
          <p:nvPr/>
        </p:nvSpPr>
        <p:spPr>
          <a:xfrm>
            <a:off x="1667694" y="3046809"/>
            <a:ext cx="1681386" cy="210220"/>
          </a:xfrm>
          <a:prstGeom prst="rect">
            <a:avLst/>
          </a:prstGeom>
          <a:noFill/>
          <a:ln/>
        </p:spPr>
        <p:txBody>
          <a:bodyPr wrap="none" rtlCol="0" anchor="t"/>
          <a:lstStyle/>
          <a:p>
            <a:pPr>
              <a:lnSpc>
                <a:spcPts val="1655"/>
              </a:lnSpc>
            </a:pPr>
            <a:r>
              <a:rPr lang="en-US" sz="1324" dirty="0">
                <a:solidFill>
                  <a:srgbClr val="E2E6E9"/>
                </a:solidFill>
                <a:latin typeface="adonis-web" pitchFamily="34" charset="0"/>
                <a:ea typeface="adonis-web" pitchFamily="34" charset="-122"/>
                <a:cs typeface="adonis-web" pitchFamily="34" charset="-120"/>
              </a:rPr>
              <a:t>Market Analysis</a:t>
            </a:r>
            <a:endParaRPr lang="en-US" sz="1324" dirty="0"/>
          </a:p>
        </p:txBody>
      </p:sp>
      <p:sp>
        <p:nvSpPr>
          <p:cNvPr id="7" name="Text 3"/>
          <p:cNvSpPr/>
          <p:nvPr/>
        </p:nvSpPr>
        <p:spPr>
          <a:xfrm>
            <a:off x="1667694" y="3337694"/>
            <a:ext cx="1801639" cy="1291233"/>
          </a:xfrm>
          <a:prstGeom prst="rect">
            <a:avLst/>
          </a:prstGeom>
          <a:noFill/>
          <a:ln/>
        </p:spPr>
        <p:txBody>
          <a:bodyPr wrap="square" rtlCol="0" anchor="t"/>
          <a:lstStyle/>
          <a:p>
            <a:pPr>
              <a:lnSpc>
                <a:spcPts val="1694"/>
              </a:lnSpc>
            </a:pPr>
            <a:r>
              <a:rPr lang="en-US" sz="1059" dirty="0">
                <a:solidFill>
                  <a:srgbClr val="E2E6E9"/>
                </a:solidFill>
                <a:latin typeface="adonis-web" pitchFamily="34" charset="0"/>
                <a:ea typeface="adonis-web" pitchFamily="34" charset="-122"/>
                <a:cs typeface="adonis-web" pitchFamily="34" charset="-120"/>
              </a:rPr>
              <a:t>Utilizing sentiment analysis to understand consumer sentiment towards products, brands, and trends, aiding in informed business decisions and marketing strategies.</a:t>
            </a:r>
            <a:endParaRPr lang="en-US" sz="1059" dirty="0"/>
          </a:p>
        </p:txBody>
      </p:sp>
      <p:pic>
        <p:nvPicPr>
          <p:cNvPr id="8" name="Image 2" descr="preencoded.png"/>
          <p:cNvPicPr>
            <a:picLocks noChangeAspect="1"/>
          </p:cNvPicPr>
          <p:nvPr/>
        </p:nvPicPr>
        <p:blipFill>
          <a:blip r:embed="rId5"/>
          <a:stretch>
            <a:fillRect/>
          </a:stretch>
        </p:blipFill>
        <p:spPr>
          <a:xfrm>
            <a:off x="3671069" y="1765251"/>
            <a:ext cx="1801713" cy="1113532"/>
          </a:xfrm>
          <a:prstGeom prst="rect">
            <a:avLst/>
          </a:prstGeom>
        </p:spPr>
      </p:pic>
      <p:sp>
        <p:nvSpPr>
          <p:cNvPr id="9" name="Text 4"/>
          <p:cNvSpPr/>
          <p:nvPr/>
        </p:nvSpPr>
        <p:spPr>
          <a:xfrm>
            <a:off x="3671069" y="3046884"/>
            <a:ext cx="1681386" cy="210220"/>
          </a:xfrm>
          <a:prstGeom prst="rect">
            <a:avLst/>
          </a:prstGeom>
          <a:noFill/>
          <a:ln/>
        </p:spPr>
        <p:txBody>
          <a:bodyPr wrap="none" rtlCol="0" anchor="t"/>
          <a:lstStyle/>
          <a:p>
            <a:pPr>
              <a:lnSpc>
                <a:spcPts val="1655"/>
              </a:lnSpc>
            </a:pPr>
            <a:r>
              <a:rPr lang="en-US" sz="1324" dirty="0">
                <a:solidFill>
                  <a:srgbClr val="E2E6E9"/>
                </a:solidFill>
                <a:latin typeface="adonis-web" pitchFamily="34" charset="0"/>
                <a:ea typeface="adonis-web" pitchFamily="34" charset="-122"/>
                <a:cs typeface="adonis-web" pitchFamily="34" charset="-120"/>
              </a:rPr>
              <a:t>Political Analysis</a:t>
            </a:r>
            <a:endParaRPr lang="en-US" sz="1324" dirty="0"/>
          </a:p>
        </p:txBody>
      </p:sp>
      <p:sp>
        <p:nvSpPr>
          <p:cNvPr id="10" name="Text 5"/>
          <p:cNvSpPr/>
          <p:nvPr/>
        </p:nvSpPr>
        <p:spPr>
          <a:xfrm>
            <a:off x="3671069" y="3337769"/>
            <a:ext cx="1801713" cy="1291233"/>
          </a:xfrm>
          <a:prstGeom prst="rect">
            <a:avLst/>
          </a:prstGeom>
          <a:noFill/>
          <a:ln/>
        </p:spPr>
        <p:txBody>
          <a:bodyPr wrap="square" rtlCol="0" anchor="t"/>
          <a:lstStyle/>
          <a:p>
            <a:pPr>
              <a:lnSpc>
                <a:spcPts val="1694"/>
              </a:lnSpc>
            </a:pPr>
            <a:r>
              <a:rPr lang="en-US" sz="1059" dirty="0">
                <a:solidFill>
                  <a:srgbClr val="E2E6E9"/>
                </a:solidFill>
                <a:latin typeface="adonis-web" pitchFamily="34" charset="0"/>
                <a:ea typeface="adonis-web" pitchFamily="34" charset="-122"/>
                <a:cs typeface="adonis-web" pitchFamily="34" charset="-120"/>
              </a:rPr>
              <a:t>Applying sentiment analysis to gauge public opinion, reactions to policies, and the sentiment surrounding political leaders and parties for strategic decision-making.</a:t>
            </a:r>
            <a:endParaRPr lang="en-US" sz="1059" dirty="0"/>
          </a:p>
        </p:txBody>
      </p:sp>
      <p:pic>
        <p:nvPicPr>
          <p:cNvPr id="11" name="Image 3" descr="preencoded.png"/>
          <p:cNvPicPr>
            <a:picLocks noChangeAspect="1"/>
          </p:cNvPicPr>
          <p:nvPr/>
        </p:nvPicPr>
        <p:blipFill>
          <a:blip r:embed="rId6"/>
          <a:stretch>
            <a:fillRect/>
          </a:stretch>
        </p:blipFill>
        <p:spPr>
          <a:xfrm>
            <a:off x="5674519" y="1765251"/>
            <a:ext cx="1801713" cy="1113532"/>
          </a:xfrm>
          <a:prstGeom prst="rect">
            <a:avLst/>
          </a:prstGeom>
        </p:spPr>
      </p:pic>
      <p:sp>
        <p:nvSpPr>
          <p:cNvPr id="12" name="Text 6"/>
          <p:cNvSpPr/>
          <p:nvPr/>
        </p:nvSpPr>
        <p:spPr>
          <a:xfrm>
            <a:off x="5674519" y="3046884"/>
            <a:ext cx="1681386" cy="210220"/>
          </a:xfrm>
          <a:prstGeom prst="rect">
            <a:avLst/>
          </a:prstGeom>
          <a:noFill/>
          <a:ln/>
        </p:spPr>
        <p:txBody>
          <a:bodyPr wrap="none" rtlCol="0" anchor="t"/>
          <a:lstStyle/>
          <a:p>
            <a:pPr>
              <a:lnSpc>
                <a:spcPts val="1655"/>
              </a:lnSpc>
            </a:pPr>
            <a:r>
              <a:rPr lang="en-US" sz="1324" dirty="0">
                <a:solidFill>
                  <a:srgbClr val="E2E6E9"/>
                </a:solidFill>
                <a:latin typeface="adonis-web" pitchFamily="34" charset="0"/>
                <a:ea typeface="adonis-web" pitchFamily="34" charset="-122"/>
                <a:cs typeface="adonis-web" pitchFamily="34" charset="-120"/>
              </a:rPr>
              <a:t>Healthcare Insights</a:t>
            </a:r>
            <a:endParaRPr lang="en-US" sz="1324" dirty="0"/>
          </a:p>
        </p:txBody>
      </p:sp>
      <p:sp>
        <p:nvSpPr>
          <p:cNvPr id="13" name="Text 7"/>
          <p:cNvSpPr/>
          <p:nvPr/>
        </p:nvSpPr>
        <p:spPr>
          <a:xfrm>
            <a:off x="5674519" y="3337768"/>
            <a:ext cx="1801713" cy="1721644"/>
          </a:xfrm>
          <a:prstGeom prst="rect">
            <a:avLst/>
          </a:prstGeom>
          <a:noFill/>
          <a:ln/>
        </p:spPr>
        <p:txBody>
          <a:bodyPr wrap="square" rtlCol="0" anchor="t"/>
          <a:lstStyle/>
          <a:p>
            <a:pPr>
              <a:lnSpc>
                <a:spcPts val="1694"/>
              </a:lnSpc>
            </a:pPr>
            <a:r>
              <a:rPr lang="en-US" sz="1059" dirty="0">
                <a:solidFill>
                  <a:srgbClr val="E2E6E9"/>
                </a:solidFill>
                <a:latin typeface="adonis-web" pitchFamily="34" charset="0"/>
                <a:ea typeface="adonis-web" pitchFamily="34" charset="-122"/>
                <a:cs typeface="adonis-web" pitchFamily="34" charset="-120"/>
              </a:rPr>
              <a:t>Using sentiment analysis to understand patient experiences, sentiments towards healthcare providers, and public health sentiments to drive improvements in healthcare services and policies.</a:t>
            </a:r>
            <a:endParaRPr lang="en-US" sz="1059" dirty="0"/>
          </a:p>
        </p:txBody>
      </p:sp>
    </p:spTree>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74"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573560" y="1476822"/>
            <a:ext cx="5432822"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Conclusion and Future Developments</a:t>
            </a:r>
            <a:endParaRPr lang="en-US" sz="2734" b="1" dirty="0"/>
          </a:p>
        </p:txBody>
      </p:sp>
      <p:pic>
        <p:nvPicPr>
          <p:cNvPr id="5" name="Image 1" descr="preencoded.png"/>
          <p:cNvPicPr>
            <a:picLocks noChangeAspect="1"/>
          </p:cNvPicPr>
          <p:nvPr/>
        </p:nvPicPr>
        <p:blipFill>
          <a:blip r:embed="rId4"/>
          <a:stretch>
            <a:fillRect/>
          </a:stretch>
        </p:blipFill>
        <p:spPr>
          <a:xfrm>
            <a:off x="1573560" y="2188518"/>
            <a:ext cx="277713" cy="277713"/>
          </a:xfrm>
          <a:prstGeom prst="rect">
            <a:avLst/>
          </a:prstGeom>
        </p:spPr>
      </p:pic>
      <p:sp>
        <p:nvSpPr>
          <p:cNvPr id="6" name="Text 2"/>
          <p:cNvSpPr/>
          <p:nvPr/>
        </p:nvSpPr>
        <p:spPr>
          <a:xfrm>
            <a:off x="1573560" y="2605088"/>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Innovation</a:t>
            </a:r>
            <a:endParaRPr lang="en-US" sz="1367" dirty="0"/>
          </a:p>
        </p:txBody>
      </p:sp>
      <p:sp>
        <p:nvSpPr>
          <p:cNvPr id="7" name="Text 3"/>
          <p:cNvSpPr/>
          <p:nvPr/>
        </p:nvSpPr>
        <p:spPr>
          <a:xfrm>
            <a:off x="1573560" y="2905348"/>
            <a:ext cx="1860054" cy="1332756"/>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Continued innovation in NLP and machine learning technologies to enhance sentiment analysis and capture more nuanced sentiments from tweets.</a:t>
            </a:r>
            <a:endParaRPr lang="en-US" sz="1094" dirty="0"/>
          </a:p>
        </p:txBody>
      </p:sp>
      <p:pic>
        <p:nvPicPr>
          <p:cNvPr id="8" name="Image 2" descr="preencoded.png"/>
          <p:cNvPicPr>
            <a:picLocks noChangeAspect="1"/>
          </p:cNvPicPr>
          <p:nvPr/>
        </p:nvPicPr>
        <p:blipFill>
          <a:blip r:embed="rId5"/>
          <a:stretch>
            <a:fillRect/>
          </a:stretch>
        </p:blipFill>
        <p:spPr>
          <a:xfrm>
            <a:off x="3641899" y="2188518"/>
            <a:ext cx="277713" cy="277713"/>
          </a:xfrm>
          <a:prstGeom prst="rect">
            <a:avLst/>
          </a:prstGeom>
        </p:spPr>
      </p:pic>
      <p:sp>
        <p:nvSpPr>
          <p:cNvPr id="9" name="Text 4"/>
          <p:cNvSpPr/>
          <p:nvPr/>
        </p:nvSpPr>
        <p:spPr>
          <a:xfrm>
            <a:off x="3641899" y="2605088"/>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Industry Growth</a:t>
            </a:r>
            <a:endParaRPr lang="en-US" sz="1367" dirty="0"/>
          </a:p>
        </p:txBody>
      </p:sp>
      <p:sp>
        <p:nvSpPr>
          <p:cNvPr id="10" name="Text 5"/>
          <p:cNvSpPr/>
          <p:nvPr/>
        </p:nvSpPr>
        <p:spPr>
          <a:xfrm>
            <a:off x="3641899" y="2905348"/>
            <a:ext cx="1860054" cy="1332756"/>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Anticipating exponential growth in the integration of sentiment analysis tools across various industries for informed decision-making and trend analysis.</a:t>
            </a:r>
            <a:endParaRPr lang="en-US" sz="1094" dirty="0"/>
          </a:p>
        </p:txBody>
      </p:sp>
      <p:pic>
        <p:nvPicPr>
          <p:cNvPr id="11" name="Image 3" descr="preencoded.png"/>
          <p:cNvPicPr>
            <a:picLocks noChangeAspect="1"/>
          </p:cNvPicPr>
          <p:nvPr/>
        </p:nvPicPr>
        <p:blipFill>
          <a:blip r:embed="rId6"/>
          <a:stretch>
            <a:fillRect/>
          </a:stretch>
        </p:blipFill>
        <p:spPr>
          <a:xfrm>
            <a:off x="5710238" y="2188518"/>
            <a:ext cx="277713" cy="277713"/>
          </a:xfrm>
          <a:prstGeom prst="rect">
            <a:avLst/>
          </a:prstGeom>
        </p:spPr>
      </p:pic>
      <p:sp>
        <p:nvSpPr>
          <p:cNvPr id="12" name="Text 6"/>
          <p:cNvSpPr/>
          <p:nvPr/>
        </p:nvSpPr>
        <p:spPr>
          <a:xfrm>
            <a:off x="5710238" y="2605088"/>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Global Adoption</a:t>
            </a:r>
            <a:endParaRPr lang="en-US" sz="1367" dirty="0"/>
          </a:p>
        </p:txBody>
      </p:sp>
      <p:sp>
        <p:nvSpPr>
          <p:cNvPr id="13" name="Text 7"/>
          <p:cNvSpPr/>
          <p:nvPr/>
        </p:nvSpPr>
        <p:spPr>
          <a:xfrm>
            <a:off x="5710238" y="2905348"/>
            <a:ext cx="1860128" cy="1110630"/>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Expecting wider adoption of sentiment analysis on Twitter as a standard practice for understanding public sentiment and behavior on a global scale.</a:t>
            </a:r>
            <a:endParaRPr lang="en-US" sz="1094" dirty="0"/>
          </a:p>
        </p:txBody>
      </p:sp>
    </p:spTree>
  </p:cSld>
  <p:clrMapOvr>
    <a:masterClrMapping/>
  </p:clrMapOvr>
  <p:transition spd="slow">
    <p:wipe/>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preencoded.png" id="2" name="Image 0">
            <a:extLst>
              <a:ext uri="{FF2B5EF4-FFF2-40B4-BE49-F238E27FC236}">
                <a16:creationId xmlns:a16="http://schemas.microsoft.com/office/drawing/2014/main" id="{71CE4DA6-6323-54FD-7CA5-C4AA3491E423}"/>
              </a:ext>
            </a:extLst>
          </p:cNvPr>
          <p:cNvPicPr>
            <a:picLocks noChangeAspect="1"/>
          </p:cNvPicPr>
          <p:nvPr/>
        </p:nvPicPr>
        <p:blipFill>
          <a:blip r:embed="rId2"/>
          <a:stretch>
            <a:fillRect/>
          </a:stretch>
        </p:blipFill>
        <p:spPr>
          <a:xfrm>
            <a:off x="0" y="285750"/>
            <a:ext cx="9144000" cy="5143500"/>
          </a:xfrm>
          <a:prstGeom prst="rect">
            <a:avLst/>
          </a:prstGeom>
        </p:spPr>
      </p:pic>
      <p:pic>
        <p:nvPicPr>
          <p:cNvPr id="4" name="Picture 3">
            <a:extLst>
              <a:ext uri="{FF2B5EF4-FFF2-40B4-BE49-F238E27FC236}">
                <a16:creationId xmlns:a16="http://schemas.microsoft.com/office/drawing/2014/main" id="{4C34FB8E-C0EF-5AA4-6294-81659B59E085}"/>
              </a:ext>
            </a:extLst>
          </p:cNvPr>
          <p:cNvPicPr>
            <a:picLocks noChangeAspect="1"/>
          </p:cNvPicPr>
          <p:nvPr/>
        </p:nvPicPr>
        <p:blipFill rotWithShape="1">
          <a:blip r:embed="rId3"/>
          <a:srcRect b="9" l="4" t="20"/>
          <a:stretch/>
        </p:blipFill>
        <p:spPr>
          <a:xfrm>
            <a:off x="3283324" y="285750"/>
            <a:ext cx="5860676" cy="5143500"/>
          </a:xfrm>
          <a:prstGeom prst="rect">
            <a:avLst/>
          </a:prstGeom>
        </p:spPr>
      </p:pic>
      <p:pic>
        <p:nvPicPr>
          <p:cNvPr id="6" name="Picture 5">
            <a:extLst>
              <a:ext uri="{FF2B5EF4-FFF2-40B4-BE49-F238E27FC236}">
                <a16:creationId xmlns:a16="http://schemas.microsoft.com/office/drawing/2014/main" id="{5CEA0D26-B13D-ED37-DD4E-F185AB0BCCD1}"/>
              </a:ext>
            </a:extLst>
          </p:cNvPr>
          <p:cNvPicPr>
            <a:picLocks noChangeAspect="1"/>
          </p:cNvPicPr>
          <p:nvPr/>
        </p:nvPicPr>
        <p:blipFill rotWithShape="1">
          <a:blip r:embed="rId4"/>
          <a:srcRect b="9" l="5" r="11" t="14"/>
          <a:stretch/>
        </p:blipFill>
        <p:spPr>
          <a:xfrm>
            <a:off x="0" y="285750"/>
            <a:ext cx="3283324" cy="5143500"/>
          </a:xfrm>
          <a:prstGeom prst="rect">
            <a:avLst/>
          </a:prstGeom>
        </p:spPr>
      </p:pic>
    </p:spTree>
    <p:extLst>
      <p:ext uri="{BB962C8B-B14F-4D97-AF65-F5344CB8AC3E}">
        <p14:creationId xmlns:p14="http://schemas.microsoft.com/office/powerpoint/2010/main" val="98135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000"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94217"/>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573560" y="1121048"/>
            <a:ext cx="5996806" cy="867966"/>
          </a:xfrm>
          <a:prstGeom prst="rect">
            <a:avLst/>
          </a:prstGeom>
          <a:noFill/>
          <a:ln/>
        </p:spPr>
        <p:txBody>
          <a:bodyPr wrap="square" rtlCol="0" anchor="t"/>
          <a:lstStyle/>
          <a:p>
            <a:pPr>
              <a:lnSpc>
                <a:spcPts val="3417"/>
              </a:lnSpc>
            </a:pPr>
            <a:r>
              <a:rPr lang="en-US" sz="2734" dirty="0">
                <a:solidFill>
                  <a:srgbClr val="F5F0F0"/>
                </a:solidFill>
                <a:latin typeface="adonis-web" pitchFamily="34" charset="0"/>
                <a:ea typeface="adonis-web" pitchFamily="34" charset="-122"/>
                <a:cs typeface="adonis-web" pitchFamily="34" charset="-120"/>
              </a:rPr>
              <a:t>Importance of NLP and Machine Learning Models</a:t>
            </a:r>
            <a:endParaRPr lang="en-US" sz="2734" dirty="0"/>
          </a:p>
        </p:txBody>
      </p:sp>
      <p:sp>
        <p:nvSpPr>
          <p:cNvPr id="5" name="Text 2"/>
          <p:cNvSpPr/>
          <p:nvPr/>
        </p:nvSpPr>
        <p:spPr>
          <a:xfrm>
            <a:off x="1573560" y="2336155"/>
            <a:ext cx="2571080" cy="216991"/>
          </a:xfrm>
          <a:prstGeom prst="rect">
            <a:avLst/>
          </a:prstGeom>
          <a:noFill/>
          <a:ln/>
        </p:spPr>
        <p:txBody>
          <a:bodyPr wrap="none" rtlCol="0" anchor="t"/>
          <a:lstStyle/>
          <a:p>
            <a:pPr>
              <a:lnSpc>
                <a:spcPts val="1709"/>
              </a:lnSpc>
            </a:pPr>
            <a:r>
              <a:rPr lang="en-US" sz="1367" dirty="0">
                <a:solidFill>
                  <a:srgbClr val="F5F0F0"/>
                </a:solidFill>
                <a:latin typeface="adonis-web" pitchFamily="34" charset="0"/>
                <a:ea typeface="adonis-web" pitchFamily="34" charset="-122"/>
                <a:cs typeface="adonis-web" pitchFamily="34" charset="-120"/>
              </a:rPr>
              <a:t>Natural Language Processing (NLP)</a:t>
            </a:r>
            <a:endParaRPr lang="en-US" sz="1367" dirty="0"/>
          </a:p>
        </p:txBody>
      </p:sp>
      <p:sp>
        <p:nvSpPr>
          <p:cNvPr id="6" name="Text 3"/>
          <p:cNvSpPr/>
          <p:nvPr/>
        </p:nvSpPr>
        <p:spPr>
          <a:xfrm>
            <a:off x="1573561" y="2692003"/>
            <a:ext cx="2828999" cy="1554882"/>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NLP is crucial for sentiment analysis as it enables the understanding, interpretation, and manipulation of human language. Through NLP, machines are able to understand, interpret, and respond to human language in meaningful ways, paving the way for sentiment analysis in the realm of social media.</a:t>
            </a:r>
            <a:endParaRPr lang="en-US" sz="1094" dirty="0"/>
          </a:p>
        </p:txBody>
      </p:sp>
      <p:sp>
        <p:nvSpPr>
          <p:cNvPr id="7" name="Text 4"/>
          <p:cNvSpPr/>
          <p:nvPr/>
        </p:nvSpPr>
        <p:spPr>
          <a:xfrm>
            <a:off x="4746055" y="2336155"/>
            <a:ext cx="1864816" cy="216991"/>
          </a:xfrm>
          <a:prstGeom prst="rect">
            <a:avLst/>
          </a:prstGeom>
          <a:noFill/>
          <a:ln/>
        </p:spPr>
        <p:txBody>
          <a:bodyPr wrap="none" rtlCol="0" anchor="t"/>
          <a:lstStyle/>
          <a:p>
            <a:pPr>
              <a:lnSpc>
                <a:spcPts val="1709"/>
              </a:lnSpc>
            </a:pPr>
            <a:r>
              <a:rPr lang="en-US" sz="1367" dirty="0">
                <a:solidFill>
                  <a:srgbClr val="F5F0F0"/>
                </a:solidFill>
                <a:latin typeface="adonis-web" pitchFamily="34" charset="0"/>
                <a:ea typeface="adonis-web" pitchFamily="34" charset="-122"/>
                <a:cs typeface="adonis-web" pitchFamily="34" charset="-120"/>
              </a:rPr>
              <a:t>Machine Learning Models</a:t>
            </a:r>
            <a:endParaRPr lang="en-US" sz="1367" dirty="0"/>
          </a:p>
        </p:txBody>
      </p:sp>
      <p:sp>
        <p:nvSpPr>
          <p:cNvPr id="8" name="Text 5"/>
          <p:cNvSpPr/>
          <p:nvPr/>
        </p:nvSpPr>
        <p:spPr>
          <a:xfrm>
            <a:off x="4746055" y="2692004"/>
            <a:ext cx="2828999" cy="177700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Machine learning models are vital for analyzing vast amounts of textual data, enabling the identification of patterns, trends, and sentiments. These models provide the capability to detect sentiment, classify opinions, and make predictions based on the content of tweets, making them indispensable in the field of sentiment analysis on Twitter.</a:t>
            </a:r>
            <a:endParaRPr lang="en-US" sz="1094" dirty="0"/>
          </a:p>
        </p:txBody>
      </p:sp>
    </p:spTree>
  </p:cSld>
  <p:clrMapOvr>
    <a:masterClrMapping/>
  </p:clrMapOvr>
  <p:transition spd="slow">
    <p:push dir="u"/>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preencoded.png" id="2" name="Image 0">
            <a:extLst>
              <a:ext uri="{FF2B5EF4-FFF2-40B4-BE49-F238E27FC236}">
                <a16:creationId xmlns:a16="http://schemas.microsoft.com/office/drawing/2014/main" id="{2FB14D7E-6FC0-55C5-670C-A807BA81A002}"/>
              </a:ext>
            </a:extLst>
          </p:cNvPr>
          <p:cNvPicPr>
            <a:picLocks noChangeAspect="1"/>
          </p:cNvPicPr>
          <p:nvPr/>
        </p:nvPicPr>
        <p:blipFill>
          <a:blip r:embed="rId2"/>
          <a:stretch>
            <a:fillRect/>
          </a:stretch>
        </p:blipFill>
        <p:spPr>
          <a:xfrm>
            <a:off x="0" y="285750"/>
            <a:ext cx="9144000" cy="5143500"/>
          </a:xfrm>
          <a:prstGeom prst="rect">
            <a:avLst/>
          </a:prstGeom>
        </p:spPr>
      </p:pic>
      <p:pic>
        <p:nvPicPr>
          <p:cNvPr descr="A diagram of a model selection&#10;&#10;Description automatically generated" id="4" name="Picture 3">
            <a:extLst>
              <a:ext uri="{FF2B5EF4-FFF2-40B4-BE49-F238E27FC236}">
                <a16:creationId xmlns:a16="http://schemas.microsoft.com/office/drawing/2014/main" id="{7CA04F27-BB3C-BC29-AA32-3D33F9704DB7}"/>
              </a:ext>
            </a:extLst>
          </p:cNvPr>
          <p:cNvPicPr>
            <a:picLocks noChangeAspect="1"/>
          </p:cNvPicPr>
          <p:nvPr/>
        </p:nvPicPr>
        <p:blipFill rotWithShape="1">
          <a:blip r:embed="rId3"/>
          <a:srcRect l="34" r="8" t="45"/>
          <a:stretch/>
        </p:blipFill>
        <p:spPr>
          <a:xfrm>
            <a:off x="757464" y="390072"/>
            <a:ext cx="7629072" cy="4934857"/>
          </a:xfrm>
          <a:prstGeom prst="rect">
            <a:avLst/>
          </a:prstGeom>
        </p:spPr>
      </p:pic>
    </p:spTree>
    <p:extLst>
      <p:ext uri="{BB962C8B-B14F-4D97-AF65-F5344CB8AC3E}">
        <p14:creationId xmlns:p14="http://schemas.microsoft.com/office/powerpoint/2010/main" val="3068080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573561" y="1276425"/>
            <a:ext cx="5009629"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Data Collection and Preprocessing</a:t>
            </a:r>
            <a:endParaRPr lang="en-US" sz="2734" b="1" dirty="0"/>
          </a:p>
        </p:txBody>
      </p:sp>
      <p:sp>
        <p:nvSpPr>
          <p:cNvPr id="5" name="Shape 2"/>
          <p:cNvSpPr/>
          <p:nvPr/>
        </p:nvSpPr>
        <p:spPr>
          <a:xfrm>
            <a:off x="1573561"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6" name="Text 3"/>
          <p:cNvSpPr/>
          <p:nvPr/>
        </p:nvSpPr>
        <p:spPr>
          <a:xfrm>
            <a:off x="1672903"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1</a:t>
            </a:r>
            <a:endParaRPr lang="en-US" sz="1640" dirty="0"/>
          </a:p>
        </p:txBody>
      </p:sp>
      <p:sp>
        <p:nvSpPr>
          <p:cNvPr id="7" name="Text 4"/>
          <p:cNvSpPr/>
          <p:nvPr/>
        </p:nvSpPr>
        <p:spPr>
          <a:xfrm>
            <a:off x="2024882" y="2144316"/>
            <a:ext cx="1455018" cy="433983"/>
          </a:xfrm>
          <a:prstGeom prst="rect">
            <a:avLst/>
          </a:prstGeom>
          <a:noFill/>
          <a:ln/>
        </p:spPr>
        <p:txBody>
          <a:bodyPr wrap="squar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APIs for Data Collection</a:t>
            </a:r>
            <a:endParaRPr lang="en-US" sz="1367" dirty="0"/>
          </a:p>
        </p:txBody>
      </p:sp>
      <p:sp>
        <p:nvSpPr>
          <p:cNvPr id="8" name="Text 5"/>
          <p:cNvSpPr/>
          <p:nvPr/>
        </p:nvSpPr>
        <p:spPr>
          <a:xfrm>
            <a:off x="2024882" y="2661568"/>
            <a:ext cx="1455018" cy="177700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Accessing Twitter's API or using third-party API services to collect the desired tweets for analysis, ensuring that the collected data is comprehensive and diverse.</a:t>
            </a:r>
            <a:endParaRPr lang="en-US" sz="1094" dirty="0"/>
          </a:p>
        </p:txBody>
      </p:sp>
      <p:sp>
        <p:nvSpPr>
          <p:cNvPr id="9" name="Shape 6"/>
          <p:cNvSpPr/>
          <p:nvPr/>
        </p:nvSpPr>
        <p:spPr>
          <a:xfrm>
            <a:off x="3618756"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10" name="Text 7"/>
          <p:cNvSpPr/>
          <p:nvPr/>
        </p:nvSpPr>
        <p:spPr>
          <a:xfrm>
            <a:off x="3718099"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2</a:t>
            </a:r>
            <a:endParaRPr lang="en-US" sz="1640" dirty="0"/>
          </a:p>
        </p:txBody>
      </p:sp>
      <p:sp>
        <p:nvSpPr>
          <p:cNvPr id="11" name="Text 8"/>
          <p:cNvSpPr/>
          <p:nvPr/>
        </p:nvSpPr>
        <p:spPr>
          <a:xfrm>
            <a:off x="4070077" y="2144316"/>
            <a:ext cx="1455018" cy="433983"/>
          </a:xfrm>
          <a:prstGeom prst="rect">
            <a:avLst/>
          </a:prstGeom>
          <a:noFill/>
          <a:ln/>
        </p:spPr>
        <p:txBody>
          <a:bodyPr wrap="squar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Data Cleaning and Preprocessing</a:t>
            </a:r>
            <a:endParaRPr lang="en-US" sz="1367" dirty="0"/>
          </a:p>
        </p:txBody>
      </p:sp>
      <p:sp>
        <p:nvSpPr>
          <p:cNvPr id="12" name="Text 9"/>
          <p:cNvSpPr/>
          <p:nvPr/>
        </p:nvSpPr>
        <p:spPr>
          <a:xfrm>
            <a:off x="4070077" y="2661568"/>
            <a:ext cx="1455018" cy="177700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Utilizing techniques such as tokenization, normalization, and removing stop words to prepare the tweet data for further analysis, ensuring accurate and reliable results.</a:t>
            </a:r>
            <a:endParaRPr lang="en-US" sz="1094" dirty="0"/>
          </a:p>
        </p:txBody>
      </p:sp>
      <p:sp>
        <p:nvSpPr>
          <p:cNvPr id="13" name="Shape 10"/>
          <p:cNvSpPr/>
          <p:nvPr/>
        </p:nvSpPr>
        <p:spPr>
          <a:xfrm>
            <a:off x="5663952" y="2096617"/>
            <a:ext cx="312464" cy="312464"/>
          </a:xfrm>
          <a:prstGeom prst="roundRect">
            <a:avLst>
              <a:gd name="adj" fmla="val 20000"/>
            </a:avLst>
          </a:prstGeom>
          <a:solidFill>
            <a:srgbClr val="003180"/>
          </a:solidFill>
          <a:ln w="7620">
            <a:solidFill>
              <a:srgbClr val="194A99"/>
            </a:solidFill>
            <a:prstDash val="solid"/>
          </a:ln>
        </p:spPr>
        <p:txBody>
          <a:bodyPr/>
          <a:lstStyle/>
          <a:p>
            <a:endParaRPr lang="en-US" sz="731"/>
          </a:p>
        </p:txBody>
      </p:sp>
      <p:sp>
        <p:nvSpPr>
          <p:cNvPr id="14" name="Text 11"/>
          <p:cNvSpPr/>
          <p:nvPr/>
        </p:nvSpPr>
        <p:spPr>
          <a:xfrm>
            <a:off x="5763296" y="2122661"/>
            <a:ext cx="113779" cy="260301"/>
          </a:xfrm>
          <a:prstGeom prst="rect">
            <a:avLst/>
          </a:prstGeom>
          <a:noFill/>
          <a:ln/>
        </p:spPr>
        <p:txBody>
          <a:bodyPr wrap="none" rtlCol="0" anchor="t"/>
          <a:lstStyle/>
          <a:p>
            <a:pPr algn="ctr">
              <a:lnSpc>
                <a:spcPts val="2051"/>
              </a:lnSpc>
            </a:pPr>
            <a:r>
              <a:rPr lang="en-US" sz="1640" dirty="0">
                <a:solidFill>
                  <a:srgbClr val="E2E6E9"/>
                </a:solidFill>
                <a:latin typeface="adonis-web" pitchFamily="34" charset="0"/>
                <a:ea typeface="adonis-web" pitchFamily="34" charset="-122"/>
                <a:cs typeface="adonis-web" pitchFamily="34" charset="-120"/>
              </a:rPr>
              <a:t>3</a:t>
            </a:r>
            <a:endParaRPr lang="en-US" sz="1640" dirty="0"/>
          </a:p>
        </p:txBody>
      </p:sp>
      <p:sp>
        <p:nvSpPr>
          <p:cNvPr id="15" name="Text 12"/>
          <p:cNvSpPr/>
          <p:nvPr/>
        </p:nvSpPr>
        <p:spPr>
          <a:xfrm>
            <a:off x="6115274" y="2144316"/>
            <a:ext cx="1455018"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Sentiment Lexicons</a:t>
            </a:r>
            <a:endParaRPr lang="en-US" sz="1367" dirty="0"/>
          </a:p>
        </p:txBody>
      </p:sp>
      <p:sp>
        <p:nvSpPr>
          <p:cNvPr id="16" name="Text 13"/>
          <p:cNvSpPr/>
          <p:nvPr/>
        </p:nvSpPr>
        <p:spPr>
          <a:xfrm>
            <a:off x="6115274" y="2444577"/>
            <a:ext cx="1455018" cy="177700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Utilizing pre-existing sentiment lexicons or creating custom ones to attribute sentiment scores to words within the tweets, facilitating deeper sentiment analysis.</a:t>
            </a:r>
            <a:endParaRPr lang="en-US" sz="1094" dirty="0"/>
          </a:p>
        </p:txBody>
      </p:sp>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2190039" y="269508"/>
            <a:ext cx="3595529"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Dataset Understanding</a:t>
            </a:r>
            <a:endParaRPr lang="en-US" sz="2734" b="1" dirty="0"/>
          </a:p>
        </p:txBody>
      </p:sp>
      <p:pic>
        <p:nvPicPr>
          <p:cNvPr id="18" name="Picture 17">
            <a:extLst>
              <a:ext uri="{FF2B5EF4-FFF2-40B4-BE49-F238E27FC236}">
                <a16:creationId xmlns:a16="http://schemas.microsoft.com/office/drawing/2014/main" id="{EF8B63D3-B07F-F226-A277-D2DFFC598D58}"/>
              </a:ext>
            </a:extLst>
          </p:cNvPr>
          <p:cNvPicPr>
            <a:picLocks noChangeAspect="1"/>
          </p:cNvPicPr>
          <p:nvPr/>
        </p:nvPicPr>
        <p:blipFill>
          <a:blip r:embed="rId4"/>
          <a:stretch>
            <a:fillRect/>
          </a:stretch>
        </p:blipFill>
        <p:spPr>
          <a:xfrm>
            <a:off x="208784" y="761011"/>
            <a:ext cx="5672351" cy="1760031"/>
          </a:xfrm>
          <a:prstGeom prst="rect">
            <a:avLst/>
          </a:prstGeom>
        </p:spPr>
      </p:pic>
      <p:pic>
        <p:nvPicPr>
          <p:cNvPr id="21" name="Picture 20" descr="A blue and white rectangular box with text&#10;&#10;Description automatically generated">
            <a:extLst>
              <a:ext uri="{FF2B5EF4-FFF2-40B4-BE49-F238E27FC236}">
                <a16:creationId xmlns:a16="http://schemas.microsoft.com/office/drawing/2014/main" id="{1D163247-4F6C-C876-AC75-B13B812F9597}"/>
              </a:ext>
            </a:extLst>
          </p:cNvPr>
          <p:cNvPicPr>
            <a:picLocks noChangeAspect="1"/>
          </p:cNvPicPr>
          <p:nvPr/>
        </p:nvPicPr>
        <p:blipFill>
          <a:blip r:embed="rId5"/>
          <a:stretch>
            <a:fillRect/>
          </a:stretch>
        </p:blipFill>
        <p:spPr>
          <a:xfrm>
            <a:off x="4026090" y="3884500"/>
            <a:ext cx="5049672" cy="955342"/>
          </a:xfrm>
          <a:prstGeom prst="rect">
            <a:avLst/>
          </a:prstGeom>
        </p:spPr>
      </p:pic>
      <p:pic>
        <p:nvPicPr>
          <p:cNvPr id="23" name="Picture 22" descr="A pie chart with numbers and a few different colored circles&#10;&#10;Description automatically generated">
            <a:extLst>
              <a:ext uri="{FF2B5EF4-FFF2-40B4-BE49-F238E27FC236}">
                <a16:creationId xmlns:a16="http://schemas.microsoft.com/office/drawing/2014/main" id="{69BE9BB2-6986-218A-AFF0-9976C2607E3E}"/>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7200"/>
                    </a14:imgEffect>
                  </a14:imgLayer>
                </a14:imgProps>
              </a:ext>
            </a:extLst>
          </a:blip>
          <a:stretch>
            <a:fillRect/>
          </a:stretch>
        </p:blipFill>
        <p:spPr>
          <a:xfrm>
            <a:off x="6248115" y="691609"/>
            <a:ext cx="2784997" cy="2862358"/>
          </a:xfrm>
          <a:prstGeom prst="rect">
            <a:avLst/>
          </a:prstGeom>
        </p:spPr>
      </p:pic>
      <p:sp>
        <p:nvSpPr>
          <p:cNvPr id="19" name="Cloud 18">
            <a:extLst>
              <a:ext uri="{FF2B5EF4-FFF2-40B4-BE49-F238E27FC236}">
                <a16:creationId xmlns:a16="http://schemas.microsoft.com/office/drawing/2014/main" id="{24E38565-B27F-9A74-3DB1-2CE4614ECB1F}"/>
              </a:ext>
            </a:extLst>
          </p:cNvPr>
          <p:cNvSpPr/>
          <p:nvPr/>
        </p:nvSpPr>
        <p:spPr>
          <a:xfrm>
            <a:off x="5339490" y="1251752"/>
            <a:ext cx="1083291" cy="929754"/>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31" dirty="0"/>
              <a:t>Sample of data</a:t>
            </a:r>
          </a:p>
        </p:txBody>
      </p:sp>
      <p:pic>
        <p:nvPicPr>
          <p:cNvPr id="25" name="Picture 24" descr="A graph of a number of blue bars&#10;&#10;Description automatically generated">
            <a:extLst>
              <a:ext uri="{FF2B5EF4-FFF2-40B4-BE49-F238E27FC236}">
                <a16:creationId xmlns:a16="http://schemas.microsoft.com/office/drawing/2014/main" id="{C41534E3-FE3D-ACDF-70D8-E0FC303653F2}"/>
              </a:ext>
            </a:extLst>
          </p:cNvPr>
          <p:cNvPicPr>
            <a:picLocks noChangeAspect="1"/>
          </p:cNvPicPr>
          <p:nvPr/>
        </p:nvPicPr>
        <p:blipFill>
          <a:blip r:embed="rId8"/>
          <a:stretch>
            <a:fillRect/>
          </a:stretch>
        </p:blipFill>
        <p:spPr>
          <a:xfrm>
            <a:off x="488333" y="2647808"/>
            <a:ext cx="3403411" cy="2614751"/>
          </a:xfrm>
          <a:prstGeom prst="rect">
            <a:avLst/>
          </a:prstGeom>
        </p:spPr>
      </p:pic>
      <p:sp>
        <p:nvSpPr>
          <p:cNvPr id="26" name="Decision 25">
            <a:extLst>
              <a:ext uri="{FF2B5EF4-FFF2-40B4-BE49-F238E27FC236}">
                <a16:creationId xmlns:a16="http://schemas.microsoft.com/office/drawing/2014/main" id="{5681C283-D775-027E-30D7-2A5C24F23350}"/>
              </a:ext>
            </a:extLst>
          </p:cNvPr>
          <p:cNvSpPr/>
          <p:nvPr/>
        </p:nvSpPr>
        <p:spPr>
          <a:xfrm>
            <a:off x="4039951" y="2529163"/>
            <a:ext cx="2208164" cy="1355336"/>
          </a:xfrm>
          <a:prstGeom prst="flowChartDecision">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731" b="1" dirty="0">
                <a:ln w="0"/>
                <a:solidFill>
                  <a:schemeClr val="tx1"/>
                </a:solidFill>
                <a:effectLst>
                  <a:outerShdw blurRad="38100" dist="19050" dir="2700000" algn="tl" rotWithShape="0">
                    <a:schemeClr val="dk1">
                      <a:alpha val="40000"/>
                    </a:schemeClr>
                  </a:outerShdw>
                </a:effectLst>
              </a:rPr>
              <a:t>Visual representation of the category of sentiments</a:t>
            </a:r>
          </a:p>
        </p:txBody>
      </p:sp>
    </p:spTree>
    <p:extLst>
      <p:ext uri="{BB962C8B-B14F-4D97-AF65-F5344CB8AC3E}">
        <p14:creationId xmlns:p14="http://schemas.microsoft.com/office/powerpoint/2010/main" val="167186781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106326" y="293270"/>
            <a:ext cx="9144000" cy="5143500"/>
          </a:xfrm>
          <a:prstGeom prst="rect">
            <a:avLst/>
          </a:prstGeom>
          <a:solidFill>
            <a:srgbClr val="09151A">
              <a:alpha val="75000"/>
            </a:srgbClr>
          </a:solidFill>
          <a:ln/>
        </p:spPr>
        <p:txBody>
          <a:bodyPr/>
          <a:lstStyle/>
          <a:p>
            <a:endParaRPr lang="en-US" sz="731"/>
          </a:p>
        </p:txBody>
      </p:sp>
      <p:pic>
        <p:nvPicPr>
          <p:cNvPr id="4" name="Image 1" descr="preencoded.png"/>
          <p:cNvPicPr>
            <a:picLocks noChangeAspect="1"/>
          </p:cNvPicPr>
          <p:nvPr/>
        </p:nvPicPr>
        <p:blipFill>
          <a:blip r:embed="rId4"/>
          <a:stretch>
            <a:fillRect/>
          </a:stretch>
        </p:blipFill>
        <p:spPr>
          <a:xfrm>
            <a:off x="0" y="285750"/>
            <a:ext cx="2286000" cy="5143500"/>
          </a:xfrm>
          <a:prstGeom prst="rect">
            <a:avLst/>
          </a:prstGeom>
        </p:spPr>
      </p:pic>
      <p:sp>
        <p:nvSpPr>
          <p:cNvPr id="5" name="Text 1"/>
          <p:cNvSpPr/>
          <p:nvPr/>
        </p:nvSpPr>
        <p:spPr>
          <a:xfrm>
            <a:off x="2806750" y="1291977"/>
            <a:ext cx="4940573" cy="433983"/>
          </a:xfrm>
          <a:prstGeom prst="rect">
            <a:avLst/>
          </a:prstGeom>
          <a:noFill/>
          <a:ln/>
        </p:spPr>
        <p:txBody>
          <a:bodyPr wrap="non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Feature Engineering and Selection</a:t>
            </a:r>
            <a:endParaRPr lang="en-US" sz="2734" b="1" dirty="0"/>
          </a:p>
        </p:txBody>
      </p:sp>
      <p:pic>
        <p:nvPicPr>
          <p:cNvPr id="6" name="Image 2" descr="preencoded.png"/>
          <p:cNvPicPr>
            <a:picLocks noChangeAspect="1"/>
          </p:cNvPicPr>
          <p:nvPr/>
        </p:nvPicPr>
        <p:blipFill>
          <a:blip r:embed="rId5"/>
          <a:stretch>
            <a:fillRect/>
          </a:stretch>
        </p:blipFill>
        <p:spPr>
          <a:xfrm>
            <a:off x="2806749" y="1934245"/>
            <a:ext cx="694358" cy="1244352"/>
          </a:xfrm>
          <a:prstGeom prst="rect">
            <a:avLst/>
          </a:prstGeom>
        </p:spPr>
      </p:pic>
      <p:sp>
        <p:nvSpPr>
          <p:cNvPr id="7" name="Text 2"/>
          <p:cNvSpPr/>
          <p:nvPr/>
        </p:nvSpPr>
        <p:spPr>
          <a:xfrm>
            <a:off x="3709393" y="2073101"/>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Text Features</a:t>
            </a:r>
            <a:endParaRPr lang="en-US" sz="1367" dirty="0"/>
          </a:p>
        </p:txBody>
      </p:sp>
      <p:sp>
        <p:nvSpPr>
          <p:cNvPr id="8" name="Text 3"/>
          <p:cNvSpPr/>
          <p:nvPr/>
        </p:nvSpPr>
        <p:spPr>
          <a:xfrm>
            <a:off x="3709393" y="2373362"/>
            <a:ext cx="4913858" cy="66637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Engineering features from the tweet text itself, including word frequency, sentiment score, and linguistic complexity, to capture the most relevant information for analysis.</a:t>
            </a:r>
            <a:endParaRPr lang="en-US" sz="1094" dirty="0"/>
          </a:p>
        </p:txBody>
      </p:sp>
      <p:pic>
        <p:nvPicPr>
          <p:cNvPr id="9" name="Image 3" descr="preencoded.png"/>
          <p:cNvPicPr>
            <a:picLocks noChangeAspect="1"/>
          </p:cNvPicPr>
          <p:nvPr/>
        </p:nvPicPr>
        <p:blipFill>
          <a:blip r:embed="rId6"/>
          <a:stretch>
            <a:fillRect/>
          </a:stretch>
        </p:blipFill>
        <p:spPr>
          <a:xfrm>
            <a:off x="2806749" y="3178597"/>
            <a:ext cx="694358" cy="1244352"/>
          </a:xfrm>
          <a:prstGeom prst="rect">
            <a:avLst/>
          </a:prstGeom>
        </p:spPr>
      </p:pic>
      <p:sp>
        <p:nvSpPr>
          <p:cNvPr id="10" name="Text 4"/>
          <p:cNvSpPr/>
          <p:nvPr/>
        </p:nvSpPr>
        <p:spPr>
          <a:xfrm>
            <a:off x="3709393" y="3317453"/>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Contextual Features</a:t>
            </a:r>
            <a:endParaRPr lang="en-US" sz="1367" dirty="0"/>
          </a:p>
        </p:txBody>
      </p:sp>
      <p:sp>
        <p:nvSpPr>
          <p:cNvPr id="11" name="Text 5"/>
          <p:cNvSpPr/>
          <p:nvPr/>
        </p:nvSpPr>
        <p:spPr>
          <a:xfrm>
            <a:off x="3709393" y="3617715"/>
            <a:ext cx="4913858" cy="666378"/>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Selecting contextual features such as user engagement, location, and time of posting to bolster the sentiment analysis, considering the nuances and context behind tweets.</a:t>
            </a:r>
            <a:endParaRPr lang="en-US" sz="1094" dirty="0"/>
          </a:p>
        </p:txBody>
      </p:sp>
    </p:spTree>
  </p:cSld>
  <p:clrMapOvr>
    <a:masterClrMapping/>
  </p:clrMapOvr>
  <p:transition spd="slow">
    <p:cover/>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descr="preencoded.png" id="2" name="Image 0"/>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1" y="285750"/>
            <a:ext cx="9144000" cy="5143500"/>
          </a:xfrm>
          <a:prstGeom prst="rect">
            <a:avLst/>
          </a:prstGeom>
          <a:solidFill>
            <a:srgbClr val="09151A">
              <a:alpha val="75000"/>
            </a:srgbClr>
          </a:solidFill>
          <a:ln/>
        </p:spPr>
        <p:txBody>
          <a:bodyPr/>
          <a:lstStyle/>
          <a:p>
            <a:r>
              <a:rPr b="1" dirty="0" lang="en-IN" sz="731"/>
              <a:t> </a:t>
            </a:r>
            <a:endParaRPr b="1" dirty="0" lang="en-US" sz="731"/>
          </a:p>
        </p:txBody>
      </p:sp>
      <p:pic>
        <p:nvPicPr>
          <p:cNvPr descr="A table with numbers and symbols&#10;&#10;Description automatically generated with medium confidence" id="14" name="Picture 13">
            <a:extLst>
              <a:ext uri="{FF2B5EF4-FFF2-40B4-BE49-F238E27FC236}">
                <a16:creationId xmlns:a16="http://schemas.microsoft.com/office/drawing/2014/main" id="{8782561D-B69D-9D79-57E2-FBFDE652F0DF}"/>
              </a:ext>
            </a:extLst>
          </p:cNvPr>
          <p:cNvPicPr>
            <a:picLocks noChangeAspect="1"/>
          </p:cNvPicPr>
          <p:nvPr/>
        </p:nvPicPr>
        <p:blipFill>
          <a:blip r:embed="rId4"/>
          <a:stretch>
            <a:fillRect/>
          </a:stretch>
        </p:blipFill>
        <p:spPr>
          <a:xfrm>
            <a:off x="1282980" y="3645815"/>
            <a:ext cx="4940916" cy="1720546"/>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D0A917F-46A1-B7DB-AFDC-FD6188AB2FD3}"/>
                  </a:ext>
                </a:extLst>
              </p:cNvPr>
              <p:cNvSpPr txBox="1"/>
              <p:nvPr/>
            </p:nvSpPr>
            <p:spPr>
              <a:xfrm>
                <a:off x="1385456" y="1872283"/>
                <a:ext cx="2465128" cy="326371"/>
              </a:xfrm>
              <a:prstGeom prst="rect">
                <a:avLst/>
              </a:prstGeom>
              <a:solidFill>
                <a:schemeClr val="accent5"/>
              </a:solidFill>
              <a:ln>
                <a:noFill/>
              </a:ln>
            </p:spPr>
            <p:style>
              <a:lnRef idx="0">
                <a:scrgbClr b="0" g="0" r="0"/>
              </a:lnRef>
              <a:fillRef idx="0">
                <a:scrgbClr b="0" g="0" r="0"/>
              </a:fillRef>
              <a:effectRef idx="0">
                <a:scrgbClr b="0" g="0" r="0"/>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b="1" i="1" lang="en-US" sz="731">
                          <a:solidFill>
                            <a:schemeClr val="tx1"/>
                          </a:solidFill>
                          <a:latin charset="0" panose="02040503050406030204" pitchFamily="18" typeface="Cambria Math"/>
                        </a:rPr>
                        <m:t>𝑻𝑭</m:t>
                      </m:r>
                      <m:d>
                        <m:dPr>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𝒕</m:t>
                          </m:r>
                          <m:r>
                            <a:rPr b="1" lang="en-US" sz="731">
                              <a:solidFill>
                                <a:schemeClr val="tx1"/>
                              </a:solidFill>
                              <a:latin charset="0" panose="02040503050406030204" pitchFamily="18" typeface="Cambria Math"/>
                            </a:rPr>
                            <m:t>,</m:t>
                          </m:r>
                          <m:r>
                            <a:rPr b="1" i="1" lang="en-US" sz="731">
                              <a:solidFill>
                                <a:schemeClr val="tx1"/>
                              </a:solidFill>
                              <a:latin charset="0" panose="02040503050406030204" pitchFamily="18" typeface="Cambria Math"/>
                            </a:rPr>
                            <m:t>𝒅</m:t>
                          </m:r>
                        </m:e>
                      </m:d>
                      <m:r>
                        <a:rPr b="1" lang="en-US" sz="731">
                          <a:solidFill>
                            <a:schemeClr val="tx1"/>
                          </a:solidFill>
                          <a:latin charset="0" panose="02040503050406030204" pitchFamily="18" typeface="Cambria Math"/>
                        </a:rPr>
                        <m:t>= </m:t>
                      </m:r>
                      <m:f>
                        <m:fPr>
                          <m:ctrlPr>
                            <a:rPr b="1" i="1" lang="en-US" sz="731">
                              <a:solidFill>
                                <a:schemeClr val="tx1"/>
                              </a:solidFill>
                              <a:latin charset="0" panose="02040503050406030204" pitchFamily="18" typeface="Cambria Math"/>
                            </a:rPr>
                          </m:ctrlPr>
                        </m:fPr>
                        <m:num>
                          <m:r>
                            <a:rPr b="1" i="1" lang="en-US" sz="731">
                              <a:solidFill>
                                <a:schemeClr val="tx1"/>
                              </a:solidFill>
                              <a:latin charset="0" panose="02040503050406030204" pitchFamily="18" typeface="Cambria Math"/>
                            </a:rPr>
                            <m:t>𝒇𝒓𝒆𝒒𝒖𝒆𝒏𝒄𝒚</m:t>
                          </m:r>
                          <m:r>
                            <a:rPr b="1" lang="en-US" sz="731">
                              <a:solidFill>
                                <a:schemeClr val="tx1"/>
                              </a:solidFill>
                              <a:latin charset="0" panose="02040503050406030204" pitchFamily="18" typeface="Cambria Math"/>
                            </a:rPr>
                            <m:t> </m:t>
                          </m:r>
                          <m:d>
                            <m:dPr>
                              <m:sepChr m:val=","/>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𝒕</m:t>
                              </m:r>
                            </m:e>
                            <m:e>
                              <m:r>
                                <a:rPr b="1" i="1" lang="en-US" sz="731">
                                  <a:solidFill>
                                    <a:schemeClr val="tx1"/>
                                  </a:solidFill>
                                  <a:latin charset="0" panose="02040503050406030204" pitchFamily="18" typeface="Cambria Math"/>
                                </a:rPr>
                                <m:t>𝒅</m:t>
                              </m:r>
                            </m:e>
                          </m:d>
                        </m:num>
                        <m:den>
                          <m:r>
                            <a:rPr b="1" i="1" lang="en-US" sz="731">
                              <a:solidFill>
                                <a:schemeClr val="tx1"/>
                              </a:solidFill>
                              <a:latin charset="0" panose="02040503050406030204" pitchFamily="18" typeface="Cambria Math"/>
                            </a:rPr>
                            <m:t>𝒕𝒐𝒕𝒂𝒍</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𝒘𝒐𝒓𝒅</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𝒄𝒐𝒖𝒏𝒕</m:t>
                          </m:r>
                          <m:d>
                            <m:dPr>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𝒅</m:t>
                              </m:r>
                            </m:e>
                          </m:d>
                        </m:den>
                      </m:f>
                    </m:oMath>
                  </m:oMathPara>
                </a14:m>
                <a:endParaRPr b="1" dirty="0" lang="en-US" sz="731">
                  <a:solidFill>
                    <a:schemeClr val="tx1"/>
                  </a:solidFill>
                </a:endParaRPr>
              </a:p>
            </p:txBody>
          </p:sp>
        </mc:Choice>
        <mc:Fallback>
          <p:sp>
            <p:nvSpPr>
              <p:cNvPr id="16" name="TextBox 15">
                <a:extLst>
                  <a:ext uri="{FF2B5EF4-FFF2-40B4-BE49-F238E27FC236}">
                    <a16:creationId xmlns:a16="http://schemas.microsoft.com/office/drawing/2014/main" id="{0D0A917F-46A1-B7DB-AFDC-FD6188AB2FD3}"/>
                  </a:ext>
                </a:extLst>
              </p:cNvPr>
              <p:cNvSpPr txBox="1">
                <a:spLocks noAdjustHandles="1" noChangeArrowheads="1" noChangeAspect="1" noChangeShapeType="1" noEditPoints="1" noMove="1" noResize="1" noRot="1" noTextEdit="1"/>
              </p:cNvSpPr>
              <p:nvPr/>
            </p:nvSpPr>
            <p:spPr>
              <a:xfrm>
                <a:off x="1385456" y="1872283"/>
                <a:ext cx="2465128" cy="326371"/>
              </a:xfrm>
              <a:prstGeom prst="rect">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06D4A87-548F-5F23-015A-5F95FA8E3B6B}"/>
                  </a:ext>
                </a:extLst>
              </p:cNvPr>
              <p:cNvSpPr txBox="1"/>
              <p:nvPr/>
            </p:nvSpPr>
            <p:spPr>
              <a:xfrm>
                <a:off x="0" y="2384131"/>
                <a:ext cx="5236041" cy="345094"/>
              </a:xfrm>
              <a:prstGeom prst="rect">
                <a:avLst/>
              </a:prstGeom>
            </p:spPr>
            <p:style>
              <a:lnRef idx="0">
                <a:schemeClr val="accent5"/>
              </a:lnRef>
              <a:fillRef idx="3">
                <a:schemeClr val="accent5"/>
              </a:fillRef>
              <a:effectRef idx="3">
                <a:schemeClr val="accent5"/>
              </a:effectRef>
              <a:fontRef idx="minor">
                <a:schemeClr val="lt1"/>
              </a:fontRef>
            </p:style>
            <p:txBody>
              <a:bodyPr wrap="square">
                <a:spAutoFit/>
              </a:bodyPr>
              <a:lstStyle/>
              <a:p>
                <a:pPr/>
                <a14:m>
                  <m:oMathPara xmlns:m="http://schemas.openxmlformats.org/officeDocument/2006/math">
                    <m:oMathParaPr>
                      <m:jc m:val="centerGroup"/>
                    </m:oMathParaPr>
                    <m:oMath xmlns:m="http://schemas.openxmlformats.org/officeDocument/2006/math">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𝑰𝑫𝑭</m:t>
                      </m:r>
                      <m:d>
                        <m:dPr>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𝒕</m:t>
                          </m:r>
                          <m:r>
                            <a:rPr b="1" lang="en-US" sz="731">
                              <a:solidFill>
                                <a:schemeClr val="tx1"/>
                              </a:solidFill>
                              <a:latin charset="0" panose="02040503050406030204" pitchFamily="18" typeface="Cambria Math"/>
                            </a:rPr>
                            <m:t>,</m:t>
                          </m:r>
                          <m:r>
                            <a:rPr b="1" i="1" lang="en-US" sz="731">
                              <a:solidFill>
                                <a:schemeClr val="tx1"/>
                              </a:solidFill>
                              <a:latin charset="0" panose="02040503050406030204" pitchFamily="18" typeface="Cambria Math"/>
                            </a:rPr>
                            <m:t>𝒅</m:t>
                          </m:r>
                        </m:e>
                      </m:d>
                      <m:r>
                        <a:rPr b="1" lang="en-US" sz="731">
                          <a:solidFill>
                            <a:schemeClr val="tx1"/>
                          </a:solidFill>
                          <a:latin charset="0" panose="02040503050406030204" pitchFamily="18" typeface="Cambria Math"/>
                        </a:rPr>
                        <m:t>=</m:t>
                      </m:r>
                      <m:d>
                        <m:dPr>
                          <m:ctrlPr>
                            <a:rPr b="1" i="1" lang="en-US" sz="731">
                              <a:solidFill>
                                <a:schemeClr val="tx1"/>
                              </a:solidFill>
                              <a:latin charset="0" panose="02040503050406030204" pitchFamily="18" typeface="Cambria Math"/>
                            </a:rPr>
                          </m:ctrlPr>
                        </m:dPr>
                        <m:e>
                          <m:f>
                            <m:fPr>
                              <m:ctrlPr>
                                <a:rPr b="1" i="1" lang="en-US" sz="731">
                                  <a:solidFill>
                                    <a:schemeClr val="tx1"/>
                                  </a:solidFill>
                                  <a:latin charset="0" panose="02040503050406030204" pitchFamily="18" typeface="Cambria Math"/>
                                </a:rPr>
                              </m:ctrlPr>
                            </m:fPr>
                            <m:num>
                              <m:r>
                                <a:rPr b="1" i="1" lang="en-US" sz="731">
                                  <a:solidFill>
                                    <a:schemeClr val="tx1"/>
                                  </a:solidFill>
                                  <a:latin charset="0" panose="02040503050406030204" pitchFamily="18" typeface="Cambria Math"/>
                                </a:rPr>
                                <m:t>𝒕𝒐𝒕𝒂𝒍</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𝒏𝒖𝒎𝒃𝒆𝒓</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𝒐𝒇</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𝒅𝒐𝒄𝒖𝒎𝒆𝒏𝒕𝒔</m:t>
                              </m:r>
                              <m:d>
                                <m:dPr>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𝒅</m:t>
                                  </m:r>
                                </m:e>
                              </m:d>
                              <m:r>
                                <a:rPr b="1" i="1" lang="en-US" sz="731">
                                  <a:solidFill>
                                    <a:schemeClr val="tx1"/>
                                  </a:solidFill>
                                  <a:latin charset="0" panose="02040503050406030204" pitchFamily="18" typeface="Cambria Math"/>
                                </a:rPr>
                                <m:t>𝒊𝒏</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𝒄𝒐𝒓𝒑𝒖𝒔</m:t>
                              </m:r>
                            </m:num>
                            <m:den>
                              <m:r>
                                <a:rPr b="1" i="1" lang="en-US" sz="731">
                                  <a:solidFill>
                                    <a:schemeClr val="tx1"/>
                                  </a:solidFill>
                                  <a:latin charset="0" panose="02040503050406030204" pitchFamily="18" typeface="Cambria Math"/>
                                </a:rPr>
                                <m:t>𝒕𝒐𝒕𝒂𝒍</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𝒏𝒖𝒎𝒃𝒆𝒓</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𝒐𝒇</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𝒅𝒐𝒄𝒖𝒎𝒆𝒏𝒕𝒔</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𝒊𝒏</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𝒄𝒐𝒓𝒑𝒖𝒔</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𝒄𝒐𝒏𝒕𝒂𝒊𝒏𝒊𝒏𝒈</m:t>
                              </m:r>
                              <m:r>
                                <a:rPr b="1" lang="en-US" sz="731">
                                  <a:solidFill>
                                    <a:schemeClr val="tx1"/>
                                  </a:solidFill>
                                  <a:latin charset="0" panose="02040503050406030204" pitchFamily="18" typeface="Cambria Math"/>
                                </a:rPr>
                                <m:t> </m:t>
                              </m:r>
                              <m:r>
                                <a:rPr b="1" i="1" lang="en-US" sz="731">
                                  <a:solidFill>
                                    <a:schemeClr val="tx1"/>
                                  </a:solidFill>
                                  <a:latin charset="0" panose="02040503050406030204" pitchFamily="18" typeface="Cambria Math"/>
                                </a:rPr>
                                <m:t>𝒕𝒆𝒓𝒎</m:t>
                              </m:r>
                              <m:d>
                                <m:dPr>
                                  <m:ctrlPr>
                                    <a:rPr b="1" i="1" lang="en-US" sz="731">
                                      <a:solidFill>
                                        <a:schemeClr val="tx1"/>
                                      </a:solidFill>
                                      <a:latin charset="0" panose="02040503050406030204" pitchFamily="18" typeface="Cambria Math"/>
                                    </a:rPr>
                                  </m:ctrlPr>
                                </m:dPr>
                                <m:e>
                                  <m:r>
                                    <a:rPr b="1" i="1" lang="en-US" sz="731">
                                      <a:solidFill>
                                        <a:schemeClr val="tx1"/>
                                      </a:solidFill>
                                      <a:latin charset="0" panose="02040503050406030204" pitchFamily="18" typeface="Cambria Math"/>
                                    </a:rPr>
                                    <m:t>𝒕</m:t>
                                  </m:r>
                                  <m:r>
                                    <a:rPr b="1" lang="en-US" sz="731">
                                      <a:solidFill>
                                        <a:schemeClr val="tx1"/>
                                      </a:solidFill>
                                      <a:latin charset="0" panose="02040503050406030204" pitchFamily="18" typeface="Cambria Math"/>
                                    </a:rPr>
                                    <m:t>,</m:t>
                                  </m:r>
                                  <m:r>
                                    <a:rPr b="1" i="1" lang="en-US" sz="731">
                                      <a:solidFill>
                                        <a:schemeClr val="tx1"/>
                                      </a:solidFill>
                                      <a:latin charset="0" panose="02040503050406030204" pitchFamily="18" typeface="Cambria Math"/>
                                    </a:rPr>
                                    <m:t>𝒅</m:t>
                                  </m:r>
                                </m:e>
                              </m:d>
                            </m:den>
                          </m:f>
                        </m:e>
                      </m:d>
                    </m:oMath>
                  </m:oMathPara>
                </a14:m>
                <a:endParaRPr b="1" dirty="0" lang="en-US" sz="731">
                  <a:solidFill>
                    <a:schemeClr val="tx1"/>
                  </a:solidFill>
                </a:endParaRPr>
              </a:p>
            </p:txBody>
          </p:sp>
        </mc:Choice>
        <mc:Fallback>
          <p:sp>
            <p:nvSpPr>
              <p:cNvPr id="18" name="TextBox 17">
                <a:extLst>
                  <a:ext uri="{FF2B5EF4-FFF2-40B4-BE49-F238E27FC236}">
                    <a16:creationId xmlns:a16="http://schemas.microsoft.com/office/drawing/2014/main" id="{906D4A87-548F-5F23-015A-5F95FA8E3B6B}"/>
                  </a:ext>
                </a:extLst>
              </p:cNvPr>
              <p:cNvSpPr txBox="1">
                <a:spLocks noAdjustHandles="1" noChangeArrowheads="1" noChangeAspect="1" noChangeShapeType="1" noEditPoints="1" noMove="1" noResize="1" noRot="1" noTextEdit="1"/>
              </p:cNvSpPr>
              <p:nvPr/>
            </p:nvSpPr>
            <p:spPr>
              <a:xfrm>
                <a:off x="0" y="2384131"/>
                <a:ext cx="5236041" cy="345094"/>
              </a:xfrm>
              <a:prstGeom prst="rect">
                <a:avLst/>
              </a:prstGeom>
              <a:blipFill>
                <a:blip r:embed="rId6"/>
                <a:stretch>
                  <a:fillRect/>
                </a:stretch>
              </a:blipFill>
            </p:spPr>
            <p:txBody>
              <a:bodyPr/>
              <a:lstStyle/>
              <a:p>
                <a:r>
                  <a:rPr lang="en-IN">
                    <a:noFill/>
                  </a:rPr>
                  <a:t> </a:t>
                </a:r>
              </a:p>
            </p:txBody>
          </p:sp>
        </mc:Fallback>
      </mc:AlternateContent>
      <p:sp>
        <p:nvSpPr>
          <p:cNvPr id="22" name="TextBox 21">
            <a:extLst>
              <a:ext uri="{FF2B5EF4-FFF2-40B4-BE49-F238E27FC236}">
                <a16:creationId xmlns:a16="http://schemas.microsoft.com/office/drawing/2014/main" id="{0E701F2C-B7DD-F159-6282-1625B7F71515}"/>
              </a:ext>
            </a:extLst>
          </p:cNvPr>
          <p:cNvSpPr txBox="1"/>
          <p:nvPr/>
        </p:nvSpPr>
        <p:spPr>
          <a:xfrm>
            <a:off x="-17060" y="2882889"/>
            <a:ext cx="5236041" cy="848309"/>
          </a:xfrm>
          <a:prstGeom prst="rect">
            <a:avLst/>
          </a:prstGeom>
          <a:noFill/>
        </p:spPr>
        <p:txBody>
          <a:bodyPr wrap="square">
            <a:spAutoFit/>
          </a:bodyPr>
          <a:lstStyle/>
          <a:p>
            <a:pPr algn="just" marL="142875">
              <a:lnSpc>
                <a:spcPct val="115000"/>
              </a:lnSpc>
            </a:pPr>
            <a:r>
              <a:rPr b="1" dirty="0" kern="100" lang="en-US" sz="1375">
                <a:solidFill>
                  <a:schemeClr val="bg1"/>
                </a:solidFill>
                <a:latin charset="0" panose="02020603050405020304" pitchFamily="18" typeface="Times New Roman"/>
                <a:ea charset="0" panose="020B0004020202020204" pitchFamily="34" typeface="Aptos"/>
                <a:cs charset="0" panose="02040503050203030202" pitchFamily="18" typeface="Mangal"/>
              </a:rPr>
              <a:t>TF-IDF is the term we get after multiplying the TF and IDF scores.</a:t>
            </a:r>
            <a:endParaRPr dirty="0" kern="100" lang="en-IN" sz="1750">
              <a:solidFill>
                <a:schemeClr val="bg1"/>
              </a:solidFill>
              <a:latin charset="0" panose="020B0004020202020204" pitchFamily="34" typeface="Aptos"/>
              <a:ea charset="0" panose="020B0004020202020204" pitchFamily="34" typeface="Aptos"/>
              <a:cs charset="0" panose="02040503050203030202" pitchFamily="18" typeface="Mangal"/>
            </a:endParaRPr>
          </a:p>
          <a:p>
            <a:r>
              <a:rPr dirty="0" i="1" lang="en-US" sz="1750">
                <a:solidFill>
                  <a:schemeClr val="bg1"/>
                </a:solidFill>
                <a:latin charset="0" panose="02020603050405020304" pitchFamily="18" typeface="Times New Roman"/>
                <a:ea charset="0" panose="020B0004020202020204" pitchFamily="34" typeface="Aptos"/>
              </a:rPr>
              <a:t>                   TF-IDF = tf</a:t>
            </a:r>
            <a:r>
              <a:rPr baseline="-25000" dirty="0" i="1" lang="en-US" sz="1750">
                <a:solidFill>
                  <a:schemeClr val="bg1"/>
                </a:solidFill>
                <a:latin charset="0" panose="02020603050405020304" pitchFamily="18" typeface="Times New Roman"/>
                <a:ea charset="0" panose="020B0004020202020204" pitchFamily="34" typeface="Aptos"/>
              </a:rPr>
              <a:t>(t,d)</a:t>
            </a:r>
            <a:r>
              <a:rPr dirty="0" i="1" lang="en-US" sz="1750">
                <a:solidFill>
                  <a:schemeClr val="bg1"/>
                </a:solidFill>
                <a:latin charset="0" panose="02020603050405020304" pitchFamily="18" typeface="Times New Roman"/>
                <a:ea charset="0" panose="020B0004020202020204" pitchFamily="34" typeface="Aptos"/>
              </a:rPr>
              <a:t> * log( idf</a:t>
            </a:r>
            <a:r>
              <a:rPr baseline="-25000" dirty="0" i="1" lang="en-US" sz="1750">
                <a:solidFill>
                  <a:schemeClr val="bg1"/>
                </a:solidFill>
                <a:latin charset="0" panose="02020603050405020304" pitchFamily="18" typeface="Times New Roman"/>
                <a:ea charset="0" panose="020B0004020202020204" pitchFamily="34" typeface="Aptos"/>
              </a:rPr>
              <a:t>(t,d) </a:t>
            </a:r>
            <a:r>
              <a:rPr dirty="0" i="1" lang="en-US" sz="1750">
                <a:solidFill>
                  <a:schemeClr val="bg1"/>
                </a:solidFill>
                <a:latin charset="0" panose="02020603050405020304" pitchFamily="18" typeface="Times New Roman"/>
                <a:ea charset="0" panose="020B0004020202020204" pitchFamily="34" typeface="Aptos"/>
              </a:rPr>
              <a:t>)</a:t>
            </a:r>
            <a:r>
              <a:rPr dirty="0" lang="en-IN" sz="731">
                <a:solidFill>
                  <a:schemeClr val="bg1"/>
                </a:solidFill>
              </a:rPr>
              <a:t> </a:t>
            </a:r>
            <a:endParaRPr dirty="0" lang="en-US" sz="731">
              <a:solidFill>
                <a:schemeClr val="bg1"/>
              </a:solidFill>
            </a:endParaRPr>
          </a:p>
        </p:txBody>
      </p:sp>
      <p:sp>
        <p:nvSpPr>
          <p:cNvPr id="23" name="TextBox 22">
            <a:extLst>
              <a:ext uri="{FF2B5EF4-FFF2-40B4-BE49-F238E27FC236}">
                <a16:creationId xmlns:a16="http://schemas.microsoft.com/office/drawing/2014/main" id="{17A1E234-DB54-8340-EDC4-E3730A5DE03D}"/>
              </a:ext>
            </a:extLst>
          </p:cNvPr>
          <p:cNvSpPr txBox="1"/>
          <p:nvPr/>
        </p:nvSpPr>
        <p:spPr>
          <a:xfrm>
            <a:off x="179127" y="997403"/>
            <a:ext cx="4793776" cy="861774"/>
          </a:xfrm>
          <a:prstGeom prst="rect">
            <a:avLst/>
          </a:prstGeom>
          <a:noFill/>
        </p:spPr>
        <p:txBody>
          <a:bodyPr rtlCol="0" wrap="square">
            <a:spAutoFit/>
          </a:bodyPr>
          <a:lstStyle/>
          <a:p>
            <a:pPr algn="just"/>
            <a:r>
              <a:rPr b="1" dirty="0" lang="en-IN" sz="1250">
                <a:solidFill>
                  <a:srgbClr val="ECECEC"/>
                </a:solidFill>
                <a:highlight>
                  <a:srgbClr val="212121"/>
                </a:highlight>
                <a:latin charset="0" panose="02020603050405020304" pitchFamily="18" typeface="Times New Roman"/>
                <a:cs charset="0" panose="02020603050405020304" pitchFamily="18" typeface="Times New Roman"/>
              </a:rPr>
              <a:t>TF-IDF stands for Term Frequency-Inverse Document Frequency. It is a numerical statistic used in natural language processing and information retrieval to reflect the importance of a term in a document relative to a collection of documents.</a:t>
            </a:r>
            <a:endParaRPr b="1" dirty="0" lang="en-US" sz="1250">
              <a:latin charset="0" panose="02020603050405020304" pitchFamily="18" typeface="Times New Roman"/>
              <a:cs charset="0" panose="02020603050405020304" pitchFamily="18" typeface="Times New Roman"/>
            </a:endParaRPr>
          </a:p>
        </p:txBody>
      </p:sp>
      <p:sp>
        <p:nvSpPr>
          <p:cNvPr id="26" name="Rectangle 25">
            <a:extLst>
              <a:ext uri="{FF2B5EF4-FFF2-40B4-BE49-F238E27FC236}">
                <a16:creationId xmlns:a16="http://schemas.microsoft.com/office/drawing/2014/main" id="{56C22BEB-01D6-2897-C2DE-F801C73F0921}"/>
              </a:ext>
            </a:extLst>
          </p:cNvPr>
          <p:cNvSpPr/>
          <p:nvPr/>
        </p:nvSpPr>
        <p:spPr>
          <a:xfrm>
            <a:off x="5242875" y="670373"/>
            <a:ext cx="28574" cy="2901273"/>
          </a:xfrm>
          <a:prstGeom prst="rect">
            <a:avLst/>
          </a:prstGeom>
        </p:spPr>
        <p:style>
          <a:lnRef idx="2">
            <a:schemeClr val="accent6"/>
          </a:lnRef>
          <a:fillRef idx="1">
            <a:schemeClr val="lt1"/>
          </a:fillRef>
          <a:effectRef idx="0">
            <a:schemeClr val="accent6"/>
          </a:effectRef>
          <a:fontRef idx="minor">
            <a:schemeClr val="dk1"/>
          </a:fontRef>
        </p:style>
        <p:txBody>
          <a:bodyPr anchor="ctr" rtlCol="0"/>
          <a:lstStyle/>
          <a:p>
            <a:pPr algn="ctr"/>
            <a:endParaRPr lang="en-US" sz="731"/>
          </a:p>
        </p:txBody>
      </p:sp>
      <p:pic>
        <p:nvPicPr>
          <p:cNvPr descr="A table with numbers and text&#10;&#10;Description automatically generated" id="28" name="Picture 27">
            <a:extLst>
              <a:ext uri="{FF2B5EF4-FFF2-40B4-BE49-F238E27FC236}">
                <a16:creationId xmlns:a16="http://schemas.microsoft.com/office/drawing/2014/main" id="{C0BA3232-10EF-B9B2-E917-FD10CA0BFB5F}"/>
              </a:ext>
            </a:extLst>
          </p:cNvPr>
          <p:cNvPicPr>
            <a:picLocks noChangeAspect="1"/>
          </p:cNvPicPr>
          <p:nvPr/>
        </p:nvPicPr>
        <p:blipFill rotWithShape="1">
          <a:blip r:embed="rId7"/>
          <a:srcRect b="73" t="28"/>
          <a:stretch/>
        </p:blipFill>
        <p:spPr>
          <a:xfrm>
            <a:off x="5343308" y="2620456"/>
            <a:ext cx="3676364" cy="893384"/>
          </a:xfrm>
          <a:prstGeom prst="rect">
            <a:avLst/>
          </a:prstGeom>
        </p:spPr>
      </p:pic>
      <p:sp>
        <p:nvSpPr>
          <p:cNvPr id="30" name="Cube 29">
            <a:extLst>
              <a:ext uri="{FF2B5EF4-FFF2-40B4-BE49-F238E27FC236}">
                <a16:creationId xmlns:a16="http://schemas.microsoft.com/office/drawing/2014/main" id="{C25BF926-EAA5-AAC7-E35B-9017332B8103}"/>
              </a:ext>
            </a:extLst>
          </p:cNvPr>
          <p:cNvSpPr/>
          <p:nvPr/>
        </p:nvSpPr>
        <p:spPr>
          <a:xfrm>
            <a:off x="5399396" y="1072643"/>
            <a:ext cx="3493698" cy="1447023"/>
          </a:xfrm>
          <a:prstGeom prst="cube">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b="0" g="0" r="0"/>
          </a:lnRef>
          <a:fillRef idx="0">
            <a:scrgbClr b="0" g="0" r="0"/>
          </a:fillRef>
          <a:effectRef idx="0">
            <a:scrgbClr b="0" g="0" r="0"/>
          </a:effectRef>
          <a:fontRef idx="minor">
            <a:schemeClr val="lt1"/>
          </a:fontRef>
        </p:style>
        <p:txBody>
          <a:bodyPr anchor="ctr" rtlCol="0"/>
          <a:lstStyle/>
          <a:p>
            <a:pPr algn="just">
              <a:buFont typeface="+mj-lt"/>
              <a:buAutoNum type="arabicPeriod"/>
            </a:pPr>
            <a:r>
              <a:rPr b="1" dirty="0" lang="en-IN" sz="731">
                <a:solidFill>
                  <a:schemeClr val="tx1"/>
                </a:solidFill>
                <a:latin charset="0" pitchFamily="2" typeface="Helvetica"/>
              </a:rPr>
              <a:t>﻿﻿﻿Hello and welcome friends</a:t>
            </a:r>
          </a:p>
          <a:p>
            <a:pPr algn="just">
              <a:buFont typeface="+mj-lt"/>
              <a:buAutoNum type="arabicPeriod"/>
            </a:pPr>
            <a:r>
              <a:rPr b="1" dirty="0" lang="en-IN" sz="731">
                <a:solidFill>
                  <a:schemeClr val="tx1"/>
                </a:solidFill>
                <a:latin charset="0" pitchFamily="2" typeface="Helvetica"/>
              </a:rPr>
              <a:t>﻿﻿﻿Arman, Ishu and Shoaib love teaching</a:t>
            </a:r>
          </a:p>
          <a:p>
            <a:pPr algn="just">
              <a:buFont typeface="+mj-lt"/>
              <a:buAutoNum type="arabicPeriod"/>
            </a:pPr>
            <a:r>
              <a:rPr b="1" dirty="0" lang="en-IN" sz="731">
                <a:solidFill>
                  <a:schemeClr val="tx1"/>
                </a:solidFill>
                <a:latin charset="0" pitchFamily="2" typeface="Helvetica"/>
              </a:rPr>
              <a:t>﻿﻿﻿Arman, Ishu and Shoaib love to play cricket</a:t>
            </a:r>
          </a:p>
          <a:p>
            <a:pPr algn="just"/>
            <a:endParaRPr b="1" dirty="0" lang="en-US" sz="731">
              <a:solidFill>
                <a:schemeClr val="tx1"/>
              </a:solidFill>
            </a:endParaRPr>
          </a:p>
        </p:txBody>
      </p:sp>
      <p:sp>
        <p:nvSpPr>
          <p:cNvPr id="33" name="Bevel 32">
            <a:extLst>
              <a:ext uri="{FF2B5EF4-FFF2-40B4-BE49-F238E27FC236}">
                <a16:creationId xmlns:a16="http://schemas.microsoft.com/office/drawing/2014/main" id="{8C339F77-3132-7FBC-1601-F60757A2180A}"/>
              </a:ext>
            </a:extLst>
          </p:cNvPr>
          <p:cNvSpPr/>
          <p:nvPr/>
        </p:nvSpPr>
        <p:spPr>
          <a:xfrm>
            <a:off x="104391" y="363991"/>
            <a:ext cx="2047164" cy="593040"/>
          </a:xfrm>
          <a:prstGeom prst="bevel">
            <a:avLst/>
          </a:prstGeom>
        </p:spPr>
        <p:style>
          <a:lnRef idx="0">
            <a:schemeClr val="accent2"/>
          </a:lnRef>
          <a:fillRef idx="3">
            <a:schemeClr val="accent2"/>
          </a:fillRef>
          <a:effectRef idx="3">
            <a:schemeClr val="accent2"/>
          </a:effectRef>
          <a:fontRef idx="minor">
            <a:schemeClr val="lt1"/>
          </a:fontRef>
        </p:style>
        <p:txBody>
          <a:bodyPr anchor="ctr" rtlCol="0"/>
          <a:lstStyle/>
          <a:p>
            <a:pPr algn="ctr"/>
            <a:r>
              <a:rPr b="1" dirty="0" lang="en-US" sz="2500">
                <a:solidFill>
                  <a:schemeClr val="tx1"/>
                </a:solidFill>
                <a:latin charset="0" panose="02020603050405020304" pitchFamily="18" typeface="Times New Roman"/>
                <a:cs charset="0" panose="02020603050405020304" pitchFamily="18" typeface="Times New Roman"/>
              </a:rPr>
              <a:t>TF-IDF</a:t>
            </a:r>
          </a:p>
        </p:txBody>
      </p:sp>
      <p:sp>
        <p:nvSpPr>
          <p:cNvPr id="34" name="Bevel 33">
            <a:extLst>
              <a:ext uri="{FF2B5EF4-FFF2-40B4-BE49-F238E27FC236}">
                <a16:creationId xmlns:a16="http://schemas.microsoft.com/office/drawing/2014/main" id="{53F411AF-DF8D-F8C1-4B36-09B73F713F06}"/>
              </a:ext>
            </a:extLst>
          </p:cNvPr>
          <p:cNvSpPr/>
          <p:nvPr/>
        </p:nvSpPr>
        <p:spPr>
          <a:xfrm>
            <a:off x="7244755" y="363991"/>
            <a:ext cx="1563473" cy="593040"/>
          </a:xfrm>
          <a:prstGeom prst="bevel">
            <a:avLst/>
          </a:prstGeom>
        </p:spPr>
        <p:style>
          <a:lnRef idx="0">
            <a:schemeClr val="accent2"/>
          </a:lnRef>
          <a:fillRef idx="3">
            <a:schemeClr val="accent2"/>
          </a:fillRef>
          <a:effectRef idx="3">
            <a:schemeClr val="accent2"/>
          </a:effectRef>
          <a:fontRef idx="minor">
            <a:schemeClr val="lt1"/>
          </a:fontRef>
        </p:style>
        <p:txBody>
          <a:bodyPr anchor="ctr" rtlCol="0"/>
          <a:lstStyle/>
          <a:p>
            <a:pPr algn="ctr"/>
            <a:r>
              <a:rPr b="1" dirty="0" lang="en-US" sz="2500">
                <a:solidFill>
                  <a:schemeClr val="tx1"/>
                </a:solidFill>
                <a:latin charset="0" panose="02020603050405020304" pitchFamily="18" typeface="Times New Roman"/>
                <a:cs charset="0" panose="02020603050405020304" pitchFamily="18" typeface="Times New Roman"/>
              </a:rPr>
              <a:t>BoW</a:t>
            </a:r>
          </a:p>
        </p:txBody>
      </p:sp>
      <p:sp>
        <p:nvSpPr>
          <p:cNvPr id="12" name="TextBox 11">
            <a:extLst>
              <a:ext uri="{FF2B5EF4-FFF2-40B4-BE49-F238E27FC236}">
                <a16:creationId xmlns:a16="http://schemas.microsoft.com/office/drawing/2014/main" id="{76DB4728-9264-EA2E-CBB1-B35BE259585F}"/>
              </a:ext>
            </a:extLst>
          </p:cNvPr>
          <p:cNvSpPr txBox="1"/>
          <p:nvPr/>
        </p:nvSpPr>
        <p:spPr>
          <a:xfrm>
            <a:off x="2234287" y="372117"/>
            <a:ext cx="5010467" cy="515526"/>
          </a:xfrm>
          <a:prstGeom prst="rect">
            <a:avLst/>
          </a:prstGeom>
        </p:spPr>
        <p:style>
          <a:lnRef idx="1">
            <a:schemeClr val="accent5"/>
          </a:lnRef>
          <a:fillRef idx="3">
            <a:schemeClr val="accent5"/>
          </a:fillRef>
          <a:effectRef idx="2">
            <a:schemeClr val="accent5"/>
          </a:effectRef>
          <a:fontRef idx="minor">
            <a:schemeClr val="lt1"/>
          </a:fontRef>
        </p:style>
        <p:txBody>
          <a:bodyPr rtlCol="0" wrap="square">
            <a:spAutoFit/>
          </a:bodyPr>
          <a:lstStyle/>
          <a:p>
            <a:r>
              <a:rPr b="1" dirty="0" lang="en-US" sz="2750">
                <a:solidFill>
                  <a:schemeClr val="bg1"/>
                </a:solidFill>
              </a:rPr>
              <a:t>Attributes section and encoding </a:t>
            </a:r>
          </a:p>
        </p:txBody>
      </p:sp>
      <mc:AlternateContent xmlns:mc="http://schemas.openxmlformats.org/markup-compatibility/2006">
        <mc:Choice xmlns:am3d="http://schemas.microsoft.com/office/drawing/2017/model3d" Requires="am3d">
          <p:graphicFrame>
            <p:nvGraphicFramePr>
              <p:cNvPr descr="Flying drone." id="4" name="3D Model 3">
                <a:extLst>
                  <a:ext uri="{FF2B5EF4-FFF2-40B4-BE49-F238E27FC236}">
                    <a16:creationId xmlns:a16="http://schemas.microsoft.com/office/drawing/2014/main" id="{6A6AB257-4EC8-B5E9-96AA-5DDE09ED86A9}"/>
                  </a:ext>
                </a:extLst>
              </p:cNvPr>
              <p:cNvGraphicFramePr>
                <a:graphicFrameLocks noChangeAspect="1"/>
              </p:cNvGraphicFramePr>
              <p:nvPr>
                <p:extLst>
                  <p:ext uri="{D42A27DB-BD31-4B8C-83A1-F6EECF244321}">
                    <p14:modId xmlns:p14="http://schemas.microsoft.com/office/powerpoint/2010/main" val="1407487585"/>
                  </p:ext>
                </p:extLst>
              </p:nvPr>
            </p:nvGraphicFramePr>
            <p:xfrm>
              <a:off x="5541420" y="2540930"/>
              <a:ext cx="4023766" cy="3540496"/>
            </p:xfrm>
            <a:graphic>
              <a:graphicData uri="http://schemas.microsoft.com/office/drawing/2017/model3d">
                <am3d:model3d r:embed="rId8">
                  <am3d:spPr>
                    <a:xfrm>
                      <a:off x="0" y="0"/>
                      <a:ext cx="4023766" cy="3540496"/>
                    </a:xfrm>
                    <a:prstGeom prst="rect">
                      <a:avLst/>
                    </a:prstGeom>
                  </am3d:spPr>
                  <am3d:camera>
                    <am3d:pos x="0" y="0" z="65324711"/>
                    <am3d:up dx="0" dy="36000000" dz="0"/>
                    <am3d:lookAt x="0" y="0" z="0"/>
                    <am3d:perspective fov="2700000"/>
                  </am3d:camera>
                  <am3d:trans>
                    <am3d:meterPerModelUnit d="1000000" n="3574121"/>
                    <am3d:preTrans dx="519711" dy="-18572413" dz="-1077679"/>
                    <am3d:scale>
                      <am3d:sx d="1000000" n="1000000"/>
                      <am3d:sy d="1000000" n="1000000"/>
                      <am3d:sz d="1000000" n="1000000"/>
                    </am3d:scale>
                    <am3d:rot ax="2962580" ay="833199" az="937833"/>
                    <am3d:postTrans dx="0" dy="0" dz="0"/>
                  </am3d:trans>
                  <am3d:raster rName="Office3DRenderer" rVer="16.0.8326">
                    <am3d:blip r:embed="rId9"/>
                  </am3d:raster>
                  <am3d:extLst>
                    <a:ext uri="{9A65AA19-BECB-4387-8358-8AD5134E1D82}">
                      <a3danim:embedAnim xmlns:a3danim="http://schemas.microsoft.com/office/drawing/2018/animation/model3d" animId="0">
                        <a3danim:animPr count="indefinite" length="8833"/>
                      </a3danim:embedAnim>
                    </a:ext>
                    <a:ext uri="{E9DE012E-A134-456F-84FE-255F9AAD75C6}">
                      <a3danim:posterFrame xmlns:a3danim="http://schemas.microsoft.com/office/drawing/2018/animation/model3d" animId="0"/>
                    </a:ext>
                  </am3d:extLst>
                  <am3d:objViewport viewportSz="4064000"/>
                  <am3d:ambientLight>
                    <am3d:clr>
                      <a:scrgbClr b="50000" g="50000" r="50000"/>
                    </am3d:clr>
                    <am3d:illuminance d="1000000" n="500000"/>
                  </am3d:ambientLight>
                  <am3d:ptLight rad="0">
                    <am3d:clr>
                      <a:scrgbClr b="50000" g="75000" r="100000"/>
                    </am3d:clr>
                    <am3d:intensity d="1000000" n="9765625"/>
                    <am3d:pos x="21959998" y="70920001" z="16344003"/>
                  </am3d:ptLight>
                  <am3d:ptLight rad="0">
                    <am3d:clr>
                      <a:scrgbClr b="95000" g="60000" r="40000"/>
                    </am3d:clr>
                    <am3d:intensity d="1000000" n="12250000"/>
                    <am3d:pos x="-37964106" y="51130435" z="57631972"/>
                  </am3d:ptLight>
                  <am3d:ptLight rad="0">
                    <am3d:clr>
                      <a:scrgbClr b="100000" g="72700" r="86837"/>
                    </am3d:clr>
                    <am3d:intensity d="1000000" n="3125000"/>
                    <am3d:pos x="-37739122" y="58056624" z="-34769649"/>
                  </am3d:ptLight>
                </am3d:model3d>
              </a:graphicData>
            </a:graphic>
          </p:graphicFrame>
        </mc:Choice>
        <mc:Fallback>
          <p:pic>
            <p:nvPicPr>
              <p:cNvPr descr="Flying drone." id="4" name="3D Model 3">
                <a:extLst>
                  <a:ext uri="{FF2B5EF4-FFF2-40B4-BE49-F238E27FC236}">
                    <a16:creationId xmlns:a16="http://schemas.microsoft.com/office/drawing/2014/main" id="{6A6AB257-4EC8-B5E9-96AA-5DDE09ED86A9}"/>
                  </a:ext>
                </a:extLst>
              </p:cNvPr>
              <p:cNvPicPr>
                <a:picLocks noAdjustHandles="1" noChangeArrowheads="1" noChangeAspect="1" noChangeShapeType="1" noCrop="1" noEditPoints="1" noGrp="1" noMove="1" noResize="1" noRot="1"/>
              </p:cNvPicPr>
              <p:nvPr/>
            </p:nvPicPr>
            <p:blipFill>
              <a:blip r:embed="rId9"/>
              <a:stretch>
                <a:fillRect/>
              </a:stretch>
            </p:blipFill>
            <p:spPr>
              <a:xfrm>
                <a:off x="5541420" y="2540930"/>
                <a:ext cx="4023766" cy="3540496"/>
              </a:xfrm>
              <a:prstGeom prst="rect">
                <a:avLst/>
              </a:prstGeom>
            </p:spPr>
          </p:pic>
        </mc:Fallback>
      </mc:AlternateContent>
    </p:spTree>
    <p:extLst>
      <p:ext uri="{BB962C8B-B14F-4D97-AF65-F5344CB8AC3E}">
        <p14:creationId xmlns:p14="http://schemas.microsoft.com/office/powerpoint/2010/main" val="1143431939"/>
      </p:ext>
    </p:extLst>
  </p:cSld>
  <p:clrMapOvr>
    <a:masterClrMapping/>
  </p:clrMapOvr>
  <p:transition spd="slow">
    <p:cover/>
  </p:transition>
  <p:timing>
    <p:tnLst>
      <p:par>
        <p:cTn dur="indefinite" id="1" nodeType="tmRoot" restart="never">
          <p:childTnLst>
            <p:seq concurrent="1" nextAc="seek">
              <p:cTn dur="indefinite" id="2" nodeType="mainSeq">
                <p:childTnLst>
                  <p:par>
                    <p:cTn fill="hold" id="3">
                      <p:stCondLst>
                        <p:cond delay="indefinite"/>
                        <p:cond delay="0" evt="onBegin">
                          <p:tn val="2"/>
                        </p:cond>
                      </p:stCondLst>
                      <p:childTnLst>
                        <p:par>
                          <p:cTn fill="hold" id="4">
                            <p:stCondLst>
                              <p:cond delay="0"/>
                            </p:stCondLst>
                            <p:childTnLst>
                              <p:par>
                                <p:cTn fill="hold" id="5" nodeType="withEffect" presetClass="emph" presetID="100" presetSubtype="1" repeatCount="indefinite">
                                  <p:stCondLst>
                                    <p:cond delay="0"/>
                                  </p:stCondLst>
                                  <p:childTnLst>
                                    <p:anim calcmode="lin" valueType="num">
                                      <p:cBhvr>
                                        <p:cTn dur="8833" fill="hold" id="6"/>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85750"/>
            <a:ext cx="9144000" cy="5143500"/>
          </a:xfrm>
          <a:prstGeom prst="rect">
            <a:avLst/>
          </a:prstGeom>
        </p:spPr>
      </p:pic>
      <p:sp>
        <p:nvSpPr>
          <p:cNvPr id="3" name="Shape 0"/>
          <p:cNvSpPr/>
          <p:nvPr/>
        </p:nvSpPr>
        <p:spPr>
          <a:xfrm>
            <a:off x="0" y="285750"/>
            <a:ext cx="9144000" cy="5143500"/>
          </a:xfrm>
          <a:prstGeom prst="rect">
            <a:avLst/>
          </a:prstGeom>
          <a:solidFill>
            <a:srgbClr val="09151A">
              <a:alpha val="75000"/>
            </a:srgbClr>
          </a:solidFill>
          <a:ln/>
        </p:spPr>
        <p:txBody>
          <a:bodyPr/>
          <a:lstStyle/>
          <a:p>
            <a:endParaRPr lang="en-US" sz="731"/>
          </a:p>
        </p:txBody>
      </p:sp>
      <p:sp>
        <p:nvSpPr>
          <p:cNvPr id="4" name="Text 1"/>
          <p:cNvSpPr/>
          <p:nvPr/>
        </p:nvSpPr>
        <p:spPr>
          <a:xfrm>
            <a:off x="1182526" y="1271120"/>
            <a:ext cx="6640091" cy="867966"/>
          </a:xfrm>
          <a:prstGeom prst="rect">
            <a:avLst/>
          </a:prstGeom>
          <a:noFill/>
          <a:ln/>
        </p:spPr>
        <p:txBody>
          <a:bodyPr wrap="square" rtlCol="0" anchor="t"/>
          <a:lstStyle/>
          <a:p>
            <a:pPr>
              <a:lnSpc>
                <a:spcPts val="3417"/>
              </a:lnSpc>
            </a:pPr>
            <a:r>
              <a:rPr lang="en-US" sz="2734" b="1" dirty="0">
                <a:solidFill>
                  <a:srgbClr val="F5F0F0"/>
                </a:solidFill>
                <a:latin typeface="adonis-web" pitchFamily="34" charset="0"/>
                <a:ea typeface="adonis-web" pitchFamily="34" charset="-122"/>
                <a:cs typeface="adonis-web" pitchFamily="34" charset="-120"/>
              </a:rPr>
              <a:t>Building NLP and Machine Learning Models</a:t>
            </a:r>
            <a:endParaRPr lang="en-US" sz="2734" b="1" dirty="0"/>
          </a:p>
        </p:txBody>
      </p:sp>
      <p:sp>
        <p:nvSpPr>
          <p:cNvPr id="5" name="Shape 2"/>
          <p:cNvSpPr/>
          <p:nvPr/>
        </p:nvSpPr>
        <p:spPr>
          <a:xfrm>
            <a:off x="1573560" y="2581275"/>
            <a:ext cx="2929012" cy="1698129"/>
          </a:xfrm>
          <a:prstGeom prst="roundRect">
            <a:avLst>
              <a:gd name="adj" fmla="val 3680"/>
            </a:avLst>
          </a:prstGeom>
          <a:solidFill>
            <a:srgbClr val="003180"/>
          </a:solidFill>
          <a:ln w="7620">
            <a:solidFill>
              <a:srgbClr val="194A99"/>
            </a:solidFill>
            <a:prstDash val="solid"/>
          </a:ln>
        </p:spPr>
        <p:txBody>
          <a:bodyPr/>
          <a:lstStyle/>
          <a:p>
            <a:endParaRPr lang="en-US" sz="731"/>
          </a:p>
        </p:txBody>
      </p:sp>
      <p:sp>
        <p:nvSpPr>
          <p:cNvPr id="6" name="Text 3"/>
          <p:cNvSpPr/>
          <p:nvPr/>
        </p:nvSpPr>
        <p:spPr>
          <a:xfrm>
            <a:off x="1717179" y="2724895"/>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Algorithm Selection</a:t>
            </a:r>
            <a:endParaRPr lang="en-US" sz="1367" dirty="0"/>
          </a:p>
        </p:txBody>
      </p:sp>
      <p:sp>
        <p:nvSpPr>
          <p:cNvPr id="7" name="Text 4"/>
          <p:cNvSpPr/>
          <p:nvPr/>
        </p:nvSpPr>
        <p:spPr>
          <a:xfrm>
            <a:off x="1717179" y="3025155"/>
            <a:ext cx="2641774" cy="1110630"/>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Choosing the appropriate machine learning algorithms such as Naive Bayes, Support Vector Machines (SVM), or Recurrent Neural Networks (RNN) to train sentiment analysis models.</a:t>
            </a:r>
            <a:endParaRPr lang="en-US" sz="1094" dirty="0"/>
          </a:p>
        </p:txBody>
      </p:sp>
      <p:sp>
        <p:nvSpPr>
          <p:cNvPr id="8" name="Shape 5"/>
          <p:cNvSpPr/>
          <p:nvPr/>
        </p:nvSpPr>
        <p:spPr>
          <a:xfrm>
            <a:off x="4641428" y="2581275"/>
            <a:ext cx="2929012" cy="1698129"/>
          </a:xfrm>
          <a:prstGeom prst="roundRect">
            <a:avLst>
              <a:gd name="adj" fmla="val 3680"/>
            </a:avLst>
          </a:prstGeom>
          <a:solidFill>
            <a:srgbClr val="003180"/>
          </a:solidFill>
          <a:ln w="7620">
            <a:solidFill>
              <a:srgbClr val="194A99"/>
            </a:solidFill>
            <a:prstDash val="solid"/>
          </a:ln>
        </p:spPr>
        <p:txBody>
          <a:bodyPr/>
          <a:lstStyle/>
          <a:p>
            <a:endParaRPr lang="en-US" sz="731"/>
          </a:p>
        </p:txBody>
      </p:sp>
      <p:sp>
        <p:nvSpPr>
          <p:cNvPr id="9" name="Text 6"/>
          <p:cNvSpPr/>
          <p:nvPr/>
        </p:nvSpPr>
        <p:spPr>
          <a:xfrm>
            <a:off x="4785048" y="2724895"/>
            <a:ext cx="1735931" cy="216991"/>
          </a:xfrm>
          <a:prstGeom prst="rect">
            <a:avLst/>
          </a:prstGeom>
          <a:noFill/>
          <a:ln/>
        </p:spPr>
        <p:txBody>
          <a:bodyPr wrap="none" rtlCol="0" anchor="t"/>
          <a:lstStyle/>
          <a:p>
            <a:pPr>
              <a:lnSpc>
                <a:spcPts val="1709"/>
              </a:lnSpc>
            </a:pPr>
            <a:r>
              <a:rPr lang="en-US" sz="1367" dirty="0">
                <a:solidFill>
                  <a:srgbClr val="E2E6E9"/>
                </a:solidFill>
                <a:latin typeface="adonis-web" pitchFamily="34" charset="0"/>
                <a:ea typeface="adonis-web" pitchFamily="34" charset="-122"/>
                <a:cs typeface="adonis-web" pitchFamily="34" charset="-120"/>
              </a:rPr>
              <a:t>Training and Validation</a:t>
            </a:r>
            <a:endParaRPr lang="en-US" sz="1367" dirty="0"/>
          </a:p>
        </p:txBody>
      </p:sp>
      <p:sp>
        <p:nvSpPr>
          <p:cNvPr id="10" name="Text 7"/>
          <p:cNvSpPr/>
          <p:nvPr/>
        </p:nvSpPr>
        <p:spPr>
          <a:xfrm>
            <a:off x="4785047" y="3025155"/>
            <a:ext cx="2641774" cy="888504"/>
          </a:xfrm>
          <a:prstGeom prst="rect">
            <a:avLst/>
          </a:prstGeom>
          <a:noFill/>
          <a:ln/>
        </p:spPr>
        <p:txBody>
          <a:bodyPr wrap="square" rtlCol="0" anchor="t"/>
          <a:lstStyle/>
          <a:p>
            <a:pPr>
              <a:lnSpc>
                <a:spcPts val="1749"/>
              </a:lnSpc>
            </a:pPr>
            <a:r>
              <a:rPr lang="en-US" sz="1094" dirty="0">
                <a:solidFill>
                  <a:srgbClr val="E2E6E9"/>
                </a:solidFill>
                <a:latin typeface="adonis-web" pitchFamily="34" charset="0"/>
                <a:ea typeface="adonis-web" pitchFamily="34" charset="-122"/>
                <a:cs typeface="adonis-web" pitchFamily="34" charset="-120"/>
              </a:rPr>
              <a:t>Using labeled tweet datasets to train and validate the models, ensuring optimal performance and accuracy in classifying sentiments.</a:t>
            </a:r>
            <a:endParaRPr lang="en-US" sz="1094" dirty="0"/>
          </a:p>
        </p:txBody>
      </p:sp>
    </p:spTree>
  </p:cSld>
  <p:clrMapOvr>
    <a:masterClrMapping/>
  </p:clrMapOvr>
  <p:transition spd="slow">
    <p:push dir="u"/>
  </p:transition>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801</TotalTime>
  <Words>1136</Words>
  <Application>Microsoft Office PowerPoint</Application>
  <PresentationFormat>On-screen Show (16:10)</PresentationFormat>
  <Paragraphs>139</Paragraphs>
  <Slides>23</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adonis-web</vt:lpstr>
      <vt:lpstr>Aptos</vt:lpstr>
      <vt:lpstr>Arial</vt:lpstr>
      <vt:lpstr>Baloo Bhaijaan</vt:lpstr>
      <vt:lpstr>Calibri</vt:lpstr>
      <vt:lpstr>Calibri Light</vt:lpstr>
      <vt:lpstr>Cambria Math</vt:lpstr>
      <vt:lpstr>Helvetica</vt:lpstr>
      <vt:lpstr>Söhne</vt:lpstr>
      <vt:lpstr>Times New Roman</vt:lpstr>
      <vt:lpstr>Office 2013 - 2022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Mohammad Arman</cp:lastModifiedBy>
  <cp:revision>13</cp:revision>
  <dcterms:created xsi:type="dcterms:W3CDTF">2024-03-28T10:10:47Z</dcterms:created>
  <dcterms:modified xsi:type="dcterms:W3CDTF">2024-04-18T04:35:17Z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32978170</vt:lpwstr>
  </property>
  <property fmtid="{D5CDD505-2E9C-101B-9397-08002B2CF9AE}" name="NXPowerLiteSettings" pid="3">
    <vt:lpwstr>F7000400038000</vt:lpwstr>
  </property>
  <property fmtid="{D5CDD505-2E9C-101B-9397-08002B2CF9AE}" name="NXPowerLiteVersion" pid="4">
    <vt:lpwstr>S10.2.0</vt:lpwstr>
  </property>
</Properties>
</file>